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0" r:id="rId4"/>
    <p:sldMasterId id="2147483696" r:id="rId5"/>
    <p:sldMasterId id="2147483709" r:id="rId6"/>
    <p:sldMasterId id="2147483721" r:id="rId7"/>
  </p:sldMasterIdLst>
  <p:notesMasterIdLst>
    <p:notesMasterId r:id="rId57"/>
  </p:notesMasterIdLst>
  <p:sldIdLst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778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864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tableStyles" Target="tableStyles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viewProps" Target="viewProps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F3B32A2-D6A7-44A2-8D86-2AE59E4448B6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FB4A0EB2-DEBB-461C-9FDE-AF1DB6062FE1}">
      <dgm:prSet phldrT="[Текст]"/>
      <dgm:spPr/>
      <dgm:t>
        <a:bodyPr/>
        <a:lstStyle/>
        <a:p>
          <a:pPr>
            <a:buFont typeface="Wingdings" panose="05000000000000000000" pitchFamily="2" charset="2"/>
            <a:buNone/>
          </a:pPr>
          <a:r>
            <a:rPr lang="ru-RU" altLang="ru-RU" dirty="0"/>
            <a:t>проектирование разноуровневых модульных программ, позволяющих осуществлять обучение с учетом выявленных профессиональных дефицитов, запросов и потребностей педагогических работников</a:t>
          </a:r>
          <a:endParaRPr lang="ru-RU" dirty="0"/>
        </a:p>
      </dgm:t>
    </dgm:pt>
    <dgm:pt modelId="{BEF1DC8F-9176-4C0E-B6A9-3C7EF12D73F3}" type="parTrans" cxnId="{C41CBA7F-B81A-4CD4-AA05-52D39D571147}">
      <dgm:prSet/>
      <dgm:spPr/>
      <dgm:t>
        <a:bodyPr/>
        <a:lstStyle/>
        <a:p>
          <a:endParaRPr lang="ru-RU"/>
        </a:p>
      </dgm:t>
    </dgm:pt>
    <dgm:pt modelId="{2B8BF985-E37A-4BF7-B172-DC014B1F4F15}" type="sibTrans" cxnId="{C41CBA7F-B81A-4CD4-AA05-52D39D571147}">
      <dgm:prSet/>
      <dgm:spPr/>
      <dgm:t>
        <a:bodyPr/>
        <a:lstStyle/>
        <a:p>
          <a:endParaRPr lang="ru-RU"/>
        </a:p>
      </dgm:t>
    </dgm:pt>
    <dgm:pt modelId="{B1E5E72B-A0BC-43FF-A394-34A67319C324}">
      <dgm:prSet/>
      <dgm:spPr/>
      <dgm:t>
        <a:bodyPr/>
        <a:lstStyle/>
        <a:p>
          <a:r>
            <a:rPr lang="ru-RU" altLang="ru-RU" dirty="0"/>
            <a:t>организация обучения, обеспечивающего индивидуальный характер и разнообразие путей и способов повышения квалификации, доступности непрерывного образования для различных категорий педагогических работников</a:t>
          </a:r>
        </a:p>
      </dgm:t>
    </dgm:pt>
    <dgm:pt modelId="{EF003AD3-9038-4B10-A75F-525367A5C462}" type="parTrans" cxnId="{01930C27-A522-4098-8DA8-A15DE30776BC}">
      <dgm:prSet/>
      <dgm:spPr/>
      <dgm:t>
        <a:bodyPr/>
        <a:lstStyle/>
        <a:p>
          <a:endParaRPr lang="ru-RU"/>
        </a:p>
      </dgm:t>
    </dgm:pt>
    <dgm:pt modelId="{07867BFE-6987-442E-B932-A44310D2BCFB}" type="sibTrans" cxnId="{01930C27-A522-4098-8DA8-A15DE30776BC}">
      <dgm:prSet/>
      <dgm:spPr/>
      <dgm:t>
        <a:bodyPr/>
        <a:lstStyle/>
        <a:p>
          <a:endParaRPr lang="ru-RU"/>
        </a:p>
      </dgm:t>
    </dgm:pt>
    <dgm:pt modelId="{AF0B87EE-6776-4F02-A131-881F6817B950}">
      <dgm:prSet/>
      <dgm:spPr/>
      <dgm:t>
        <a:bodyPr/>
        <a:lstStyle/>
        <a:p>
          <a:r>
            <a:rPr lang="ru-RU" altLang="ru-RU" dirty="0"/>
            <a:t>стажировки на базе инновационных образовательных организаций, субсидиарных сущностей (Центров образования «Точка роста», ИТ-кубов, </a:t>
          </a:r>
          <a:r>
            <a:rPr lang="ru-RU" altLang="ru-RU" dirty="0" err="1"/>
            <a:t>Кванториумов</a:t>
          </a:r>
          <a:r>
            <a:rPr lang="ru-RU" altLang="ru-RU" dirty="0"/>
            <a:t>, мастерских по приоритетным компетенциям, ЦОПП и др.)</a:t>
          </a:r>
        </a:p>
      </dgm:t>
    </dgm:pt>
    <dgm:pt modelId="{4ABEF2C6-A98F-42E7-96AD-F0D58E0D3BFC}" type="parTrans" cxnId="{DE0FF753-49EF-4721-8150-EADDF0ACD81E}">
      <dgm:prSet/>
      <dgm:spPr/>
      <dgm:t>
        <a:bodyPr/>
        <a:lstStyle/>
        <a:p>
          <a:endParaRPr lang="ru-RU"/>
        </a:p>
      </dgm:t>
    </dgm:pt>
    <dgm:pt modelId="{1B378CEF-8AC2-4653-B729-AFEB16704C71}" type="sibTrans" cxnId="{DE0FF753-49EF-4721-8150-EADDF0ACD81E}">
      <dgm:prSet/>
      <dgm:spPr/>
      <dgm:t>
        <a:bodyPr/>
        <a:lstStyle/>
        <a:p>
          <a:endParaRPr lang="ru-RU"/>
        </a:p>
      </dgm:t>
    </dgm:pt>
    <dgm:pt modelId="{7657CBC4-3702-44A5-AA03-0BAFBD830C5D}">
      <dgm:prSet/>
      <dgm:spPr/>
      <dgm:t>
        <a:bodyPr/>
        <a:lstStyle/>
        <a:p>
          <a:r>
            <a:rPr lang="ru-RU" altLang="ru-RU"/>
            <a:t>включение педагогов в командную работу, вовлечение в практико-ориентированные формы обучения на основе сетевых технологий: форумы, тренинги, мастер-классы, педагогические мастерские </a:t>
          </a:r>
          <a:endParaRPr lang="ru-RU" altLang="ru-RU" dirty="0"/>
        </a:p>
      </dgm:t>
    </dgm:pt>
    <dgm:pt modelId="{EA6A8198-E6C6-4BE5-82FF-075A0FFF5A15}" type="parTrans" cxnId="{7E8DC0A5-AB4F-412E-9075-C94752C1A731}">
      <dgm:prSet/>
      <dgm:spPr/>
      <dgm:t>
        <a:bodyPr/>
        <a:lstStyle/>
        <a:p>
          <a:endParaRPr lang="ru-RU"/>
        </a:p>
      </dgm:t>
    </dgm:pt>
    <dgm:pt modelId="{2A031436-64E1-4F6A-9352-F3622AB4AC4E}" type="sibTrans" cxnId="{7E8DC0A5-AB4F-412E-9075-C94752C1A731}">
      <dgm:prSet/>
      <dgm:spPr/>
      <dgm:t>
        <a:bodyPr/>
        <a:lstStyle/>
        <a:p>
          <a:endParaRPr lang="ru-RU"/>
        </a:p>
      </dgm:t>
    </dgm:pt>
    <dgm:pt modelId="{E890F012-85F1-4AE9-92ED-BD1027C7FFE1}" type="pres">
      <dgm:prSet presAssocID="{7F3B32A2-D6A7-44A2-8D86-2AE59E4448B6}" presName="vert0" presStyleCnt="0">
        <dgm:presLayoutVars>
          <dgm:dir/>
          <dgm:animOne val="branch"/>
          <dgm:animLvl val="lvl"/>
        </dgm:presLayoutVars>
      </dgm:prSet>
      <dgm:spPr/>
    </dgm:pt>
    <dgm:pt modelId="{2CF970B3-2609-4EBD-82B4-5FA88FC6E50E}" type="pres">
      <dgm:prSet presAssocID="{FB4A0EB2-DEBB-461C-9FDE-AF1DB6062FE1}" presName="thickLine" presStyleLbl="alignNode1" presStyleIdx="0" presStyleCnt="4"/>
      <dgm:spPr/>
    </dgm:pt>
    <dgm:pt modelId="{E7340A0D-C721-4BED-932B-116263C7C0C1}" type="pres">
      <dgm:prSet presAssocID="{FB4A0EB2-DEBB-461C-9FDE-AF1DB6062FE1}" presName="horz1" presStyleCnt="0"/>
      <dgm:spPr/>
    </dgm:pt>
    <dgm:pt modelId="{77C8484C-27C5-4ABD-9457-9C620AD62969}" type="pres">
      <dgm:prSet presAssocID="{FB4A0EB2-DEBB-461C-9FDE-AF1DB6062FE1}" presName="tx1" presStyleLbl="revTx" presStyleIdx="0" presStyleCnt="4"/>
      <dgm:spPr/>
    </dgm:pt>
    <dgm:pt modelId="{F4BBF6EB-F1F7-4606-8D3F-0F3D2B836532}" type="pres">
      <dgm:prSet presAssocID="{FB4A0EB2-DEBB-461C-9FDE-AF1DB6062FE1}" presName="vert1" presStyleCnt="0"/>
      <dgm:spPr/>
    </dgm:pt>
    <dgm:pt modelId="{A0D0A7E9-55AD-42DB-B1EE-3CC98AD6348D}" type="pres">
      <dgm:prSet presAssocID="{B1E5E72B-A0BC-43FF-A394-34A67319C324}" presName="thickLine" presStyleLbl="alignNode1" presStyleIdx="1" presStyleCnt="4"/>
      <dgm:spPr/>
    </dgm:pt>
    <dgm:pt modelId="{0F27839A-BAEC-42E4-B7AF-CE54E5829E33}" type="pres">
      <dgm:prSet presAssocID="{B1E5E72B-A0BC-43FF-A394-34A67319C324}" presName="horz1" presStyleCnt="0"/>
      <dgm:spPr/>
    </dgm:pt>
    <dgm:pt modelId="{A7B6D5F2-7CF6-4720-863A-4B6E145C87D3}" type="pres">
      <dgm:prSet presAssocID="{B1E5E72B-A0BC-43FF-A394-34A67319C324}" presName="tx1" presStyleLbl="revTx" presStyleIdx="1" presStyleCnt="4"/>
      <dgm:spPr/>
    </dgm:pt>
    <dgm:pt modelId="{884B4201-B9DB-44D2-8EC8-11CD303B0521}" type="pres">
      <dgm:prSet presAssocID="{B1E5E72B-A0BC-43FF-A394-34A67319C324}" presName="vert1" presStyleCnt="0"/>
      <dgm:spPr/>
    </dgm:pt>
    <dgm:pt modelId="{5D540480-C964-485F-BBE9-7060F009998A}" type="pres">
      <dgm:prSet presAssocID="{AF0B87EE-6776-4F02-A131-881F6817B950}" presName="thickLine" presStyleLbl="alignNode1" presStyleIdx="2" presStyleCnt="4"/>
      <dgm:spPr/>
    </dgm:pt>
    <dgm:pt modelId="{4CC8FE11-47B0-43AD-B99E-D03433DCAFBE}" type="pres">
      <dgm:prSet presAssocID="{AF0B87EE-6776-4F02-A131-881F6817B950}" presName="horz1" presStyleCnt="0"/>
      <dgm:spPr/>
    </dgm:pt>
    <dgm:pt modelId="{4CED151C-CB58-4664-B7F3-A17A966C29F6}" type="pres">
      <dgm:prSet presAssocID="{AF0B87EE-6776-4F02-A131-881F6817B950}" presName="tx1" presStyleLbl="revTx" presStyleIdx="2" presStyleCnt="4"/>
      <dgm:spPr/>
    </dgm:pt>
    <dgm:pt modelId="{25F8EF30-1AFF-418E-98D3-15ECCABAEC41}" type="pres">
      <dgm:prSet presAssocID="{AF0B87EE-6776-4F02-A131-881F6817B950}" presName="vert1" presStyleCnt="0"/>
      <dgm:spPr/>
    </dgm:pt>
    <dgm:pt modelId="{EB6C4C87-20D7-446D-9419-AC89E9F2F32B}" type="pres">
      <dgm:prSet presAssocID="{7657CBC4-3702-44A5-AA03-0BAFBD830C5D}" presName="thickLine" presStyleLbl="alignNode1" presStyleIdx="3" presStyleCnt="4"/>
      <dgm:spPr/>
    </dgm:pt>
    <dgm:pt modelId="{6E24CD25-22AE-4E26-AC42-9FCFB8A79C0B}" type="pres">
      <dgm:prSet presAssocID="{7657CBC4-3702-44A5-AA03-0BAFBD830C5D}" presName="horz1" presStyleCnt="0"/>
      <dgm:spPr/>
    </dgm:pt>
    <dgm:pt modelId="{2BE100F0-EBCC-4E30-A7CC-BF077406AF59}" type="pres">
      <dgm:prSet presAssocID="{7657CBC4-3702-44A5-AA03-0BAFBD830C5D}" presName="tx1" presStyleLbl="revTx" presStyleIdx="3" presStyleCnt="4"/>
      <dgm:spPr/>
    </dgm:pt>
    <dgm:pt modelId="{5A96BE2D-C9CD-4A7E-AA16-813CB69A6C51}" type="pres">
      <dgm:prSet presAssocID="{7657CBC4-3702-44A5-AA03-0BAFBD830C5D}" presName="vert1" presStyleCnt="0"/>
      <dgm:spPr/>
    </dgm:pt>
  </dgm:ptLst>
  <dgm:cxnLst>
    <dgm:cxn modelId="{2CE8341B-1131-4C09-A28A-0EFBD1AB37A1}" type="presOf" srcId="{AF0B87EE-6776-4F02-A131-881F6817B950}" destId="{4CED151C-CB58-4664-B7F3-A17A966C29F6}" srcOrd="0" destOrd="0" presId="urn:microsoft.com/office/officeart/2008/layout/LinedList"/>
    <dgm:cxn modelId="{01930C27-A522-4098-8DA8-A15DE30776BC}" srcId="{7F3B32A2-D6A7-44A2-8D86-2AE59E4448B6}" destId="{B1E5E72B-A0BC-43FF-A394-34A67319C324}" srcOrd="1" destOrd="0" parTransId="{EF003AD3-9038-4B10-A75F-525367A5C462}" sibTransId="{07867BFE-6987-442E-B932-A44310D2BCFB}"/>
    <dgm:cxn modelId="{CC1A0839-C48F-4576-8060-557DC1D35A9F}" type="presOf" srcId="{7657CBC4-3702-44A5-AA03-0BAFBD830C5D}" destId="{2BE100F0-EBCC-4E30-A7CC-BF077406AF59}" srcOrd="0" destOrd="0" presId="urn:microsoft.com/office/officeart/2008/layout/LinedList"/>
    <dgm:cxn modelId="{BD75EB4D-18F3-47CB-B6E5-21C57E4EDFA9}" type="presOf" srcId="{7F3B32A2-D6A7-44A2-8D86-2AE59E4448B6}" destId="{E890F012-85F1-4AE9-92ED-BD1027C7FFE1}" srcOrd="0" destOrd="0" presId="urn:microsoft.com/office/officeart/2008/layout/LinedList"/>
    <dgm:cxn modelId="{DE0FF753-49EF-4721-8150-EADDF0ACD81E}" srcId="{7F3B32A2-D6A7-44A2-8D86-2AE59E4448B6}" destId="{AF0B87EE-6776-4F02-A131-881F6817B950}" srcOrd="2" destOrd="0" parTransId="{4ABEF2C6-A98F-42E7-96AD-F0D58E0D3BFC}" sibTransId="{1B378CEF-8AC2-4653-B729-AFEB16704C71}"/>
    <dgm:cxn modelId="{C41CBA7F-B81A-4CD4-AA05-52D39D571147}" srcId="{7F3B32A2-D6A7-44A2-8D86-2AE59E4448B6}" destId="{FB4A0EB2-DEBB-461C-9FDE-AF1DB6062FE1}" srcOrd="0" destOrd="0" parTransId="{BEF1DC8F-9176-4C0E-B6A9-3C7EF12D73F3}" sibTransId="{2B8BF985-E37A-4BF7-B172-DC014B1F4F15}"/>
    <dgm:cxn modelId="{AB518D9F-BBA9-4D06-9659-F72288B7A531}" type="presOf" srcId="{FB4A0EB2-DEBB-461C-9FDE-AF1DB6062FE1}" destId="{77C8484C-27C5-4ABD-9457-9C620AD62969}" srcOrd="0" destOrd="0" presId="urn:microsoft.com/office/officeart/2008/layout/LinedList"/>
    <dgm:cxn modelId="{7E8DC0A5-AB4F-412E-9075-C94752C1A731}" srcId="{7F3B32A2-D6A7-44A2-8D86-2AE59E4448B6}" destId="{7657CBC4-3702-44A5-AA03-0BAFBD830C5D}" srcOrd="3" destOrd="0" parTransId="{EA6A8198-E6C6-4BE5-82FF-075A0FFF5A15}" sibTransId="{2A031436-64E1-4F6A-9352-F3622AB4AC4E}"/>
    <dgm:cxn modelId="{4A7E13E3-77F3-4CD5-A758-B43FA2705AFC}" type="presOf" srcId="{B1E5E72B-A0BC-43FF-A394-34A67319C324}" destId="{A7B6D5F2-7CF6-4720-863A-4B6E145C87D3}" srcOrd="0" destOrd="0" presId="urn:microsoft.com/office/officeart/2008/layout/LinedList"/>
    <dgm:cxn modelId="{7DC8D356-5662-4D8B-B84E-4027E6A0C636}" type="presParOf" srcId="{E890F012-85F1-4AE9-92ED-BD1027C7FFE1}" destId="{2CF970B3-2609-4EBD-82B4-5FA88FC6E50E}" srcOrd="0" destOrd="0" presId="urn:microsoft.com/office/officeart/2008/layout/LinedList"/>
    <dgm:cxn modelId="{61FB9732-074C-4B80-83CC-0B34FA34FCB3}" type="presParOf" srcId="{E890F012-85F1-4AE9-92ED-BD1027C7FFE1}" destId="{E7340A0D-C721-4BED-932B-116263C7C0C1}" srcOrd="1" destOrd="0" presId="urn:microsoft.com/office/officeart/2008/layout/LinedList"/>
    <dgm:cxn modelId="{3E9F8251-5892-491E-ADB4-30B3FAD5831D}" type="presParOf" srcId="{E7340A0D-C721-4BED-932B-116263C7C0C1}" destId="{77C8484C-27C5-4ABD-9457-9C620AD62969}" srcOrd="0" destOrd="0" presId="urn:microsoft.com/office/officeart/2008/layout/LinedList"/>
    <dgm:cxn modelId="{40361FC0-9CE4-4FF0-B37F-D1971E439211}" type="presParOf" srcId="{E7340A0D-C721-4BED-932B-116263C7C0C1}" destId="{F4BBF6EB-F1F7-4606-8D3F-0F3D2B836532}" srcOrd="1" destOrd="0" presId="urn:microsoft.com/office/officeart/2008/layout/LinedList"/>
    <dgm:cxn modelId="{BCE6C4F5-0F42-4039-A39C-064C0A2A3DBE}" type="presParOf" srcId="{E890F012-85F1-4AE9-92ED-BD1027C7FFE1}" destId="{A0D0A7E9-55AD-42DB-B1EE-3CC98AD6348D}" srcOrd="2" destOrd="0" presId="urn:microsoft.com/office/officeart/2008/layout/LinedList"/>
    <dgm:cxn modelId="{8C3AFB0C-F9BD-4FB8-8872-4F83ECC70186}" type="presParOf" srcId="{E890F012-85F1-4AE9-92ED-BD1027C7FFE1}" destId="{0F27839A-BAEC-42E4-B7AF-CE54E5829E33}" srcOrd="3" destOrd="0" presId="urn:microsoft.com/office/officeart/2008/layout/LinedList"/>
    <dgm:cxn modelId="{BB4F8E8E-07A9-4EE9-920F-1A31A9C7441C}" type="presParOf" srcId="{0F27839A-BAEC-42E4-B7AF-CE54E5829E33}" destId="{A7B6D5F2-7CF6-4720-863A-4B6E145C87D3}" srcOrd="0" destOrd="0" presId="urn:microsoft.com/office/officeart/2008/layout/LinedList"/>
    <dgm:cxn modelId="{F8A9B407-DE05-4328-9597-278AAE05CF19}" type="presParOf" srcId="{0F27839A-BAEC-42E4-B7AF-CE54E5829E33}" destId="{884B4201-B9DB-44D2-8EC8-11CD303B0521}" srcOrd="1" destOrd="0" presId="urn:microsoft.com/office/officeart/2008/layout/LinedList"/>
    <dgm:cxn modelId="{5AC5E57A-B692-494D-A5E1-7F16AA2BCFB3}" type="presParOf" srcId="{E890F012-85F1-4AE9-92ED-BD1027C7FFE1}" destId="{5D540480-C964-485F-BBE9-7060F009998A}" srcOrd="4" destOrd="0" presId="urn:microsoft.com/office/officeart/2008/layout/LinedList"/>
    <dgm:cxn modelId="{614C85C8-752F-4082-89F3-D0D20F370650}" type="presParOf" srcId="{E890F012-85F1-4AE9-92ED-BD1027C7FFE1}" destId="{4CC8FE11-47B0-43AD-B99E-D03433DCAFBE}" srcOrd="5" destOrd="0" presId="urn:microsoft.com/office/officeart/2008/layout/LinedList"/>
    <dgm:cxn modelId="{371AEAC8-B70D-4A80-8761-ECBA6DDF6A18}" type="presParOf" srcId="{4CC8FE11-47B0-43AD-B99E-D03433DCAFBE}" destId="{4CED151C-CB58-4664-B7F3-A17A966C29F6}" srcOrd="0" destOrd="0" presId="urn:microsoft.com/office/officeart/2008/layout/LinedList"/>
    <dgm:cxn modelId="{3972A2FC-5D7C-40B8-A86D-C244A38F2A24}" type="presParOf" srcId="{4CC8FE11-47B0-43AD-B99E-D03433DCAFBE}" destId="{25F8EF30-1AFF-418E-98D3-15ECCABAEC41}" srcOrd="1" destOrd="0" presId="urn:microsoft.com/office/officeart/2008/layout/LinedList"/>
    <dgm:cxn modelId="{0C750159-47B4-4E94-B54F-C2EA041DADD8}" type="presParOf" srcId="{E890F012-85F1-4AE9-92ED-BD1027C7FFE1}" destId="{EB6C4C87-20D7-446D-9419-AC89E9F2F32B}" srcOrd="6" destOrd="0" presId="urn:microsoft.com/office/officeart/2008/layout/LinedList"/>
    <dgm:cxn modelId="{2409A62C-DE18-485D-8EA4-C642550EA96C}" type="presParOf" srcId="{E890F012-85F1-4AE9-92ED-BD1027C7FFE1}" destId="{6E24CD25-22AE-4E26-AC42-9FCFB8A79C0B}" srcOrd="7" destOrd="0" presId="urn:microsoft.com/office/officeart/2008/layout/LinedList"/>
    <dgm:cxn modelId="{537D9A45-D16D-41D5-8EA7-6057A838D336}" type="presParOf" srcId="{6E24CD25-22AE-4E26-AC42-9FCFB8A79C0B}" destId="{2BE100F0-EBCC-4E30-A7CC-BF077406AF59}" srcOrd="0" destOrd="0" presId="urn:microsoft.com/office/officeart/2008/layout/LinedList"/>
    <dgm:cxn modelId="{2AC273DF-75EF-4D33-BFE3-79659A3AC26D}" type="presParOf" srcId="{6E24CD25-22AE-4E26-AC42-9FCFB8A79C0B}" destId="{5A96BE2D-C9CD-4A7E-AA16-813CB69A6C51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70F969F-AD09-44C7-AD73-55C207ABA40B}" type="doc">
      <dgm:prSet loTypeId="urn:microsoft.com/office/officeart/2005/8/layout/hierarchy3" loCatId="list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0D8E9E9A-DCCE-4144-95F9-14D13649048F}">
      <dgm:prSet custT="1"/>
      <dgm:spPr>
        <a:solidFill>
          <a:schemeClr val="accent6">
            <a:lumMod val="75000"/>
          </a:schemeClr>
        </a:solidFill>
        <a:ln>
          <a:noFill/>
        </a:ln>
      </dgm:spPr>
      <dgm:t>
        <a:bodyPr/>
        <a:lstStyle/>
        <a:p>
          <a:pPr rtl="0">
            <a:lnSpc>
              <a:spcPct val="100000"/>
            </a:lnSpc>
            <a:spcAft>
              <a:spcPts val="0"/>
            </a:spcAft>
          </a:pPr>
          <a:r>
            <a:rPr lang="ru-RU" sz="1400" b="1" i="0" baseline="0" dirty="0">
              <a:solidFill>
                <a:schemeClr val="bg1"/>
              </a:solidFill>
              <a:effectLst/>
            </a:rPr>
            <a:t>Обучение педагогов  для </a:t>
          </a:r>
          <a:r>
            <a:rPr lang="ru-RU" sz="1400" b="1" dirty="0">
              <a:solidFill>
                <a:schemeClr val="bg1"/>
              </a:solidFill>
              <a:effectLst/>
            </a:rPr>
            <a:t>центров  </a:t>
          </a:r>
        </a:p>
        <a:p>
          <a:pPr rtl="0">
            <a:lnSpc>
              <a:spcPct val="100000"/>
            </a:lnSpc>
            <a:spcAft>
              <a:spcPts val="0"/>
            </a:spcAft>
          </a:pPr>
          <a:r>
            <a:rPr lang="ru-RU" sz="1400" b="1" dirty="0">
              <a:solidFill>
                <a:schemeClr val="bg1"/>
              </a:solidFill>
              <a:effectLst/>
            </a:rPr>
            <a:t>образования «Точка роста»</a:t>
          </a:r>
        </a:p>
      </dgm:t>
    </dgm:pt>
    <dgm:pt modelId="{1AFA2281-79BD-4A1F-92B1-49D593CCA15B}" type="parTrans" cxnId="{C3EA958C-39A4-4165-8DCC-859AFC805178}">
      <dgm:prSet/>
      <dgm:spPr/>
      <dgm:t>
        <a:bodyPr/>
        <a:lstStyle/>
        <a:p>
          <a:endParaRPr lang="ru-RU"/>
        </a:p>
      </dgm:t>
    </dgm:pt>
    <dgm:pt modelId="{2FDF8428-4027-405B-B2AC-F73CCDD4750F}" type="sibTrans" cxnId="{C3EA958C-39A4-4165-8DCC-859AFC805178}">
      <dgm:prSet/>
      <dgm:spPr/>
      <dgm:t>
        <a:bodyPr/>
        <a:lstStyle/>
        <a:p>
          <a:endParaRPr lang="ru-RU"/>
        </a:p>
      </dgm:t>
    </dgm:pt>
    <dgm:pt modelId="{D26F5476-02D4-48AB-8F02-777F4BC967A7}">
      <dgm:prSet custT="1"/>
      <dgm:spPr>
        <a:solidFill>
          <a:schemeClr val="accent6">
            <a:lumMod val="40000"/>
            <a:lumOff val="60000"/>
          </a:schemeClr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ru-RU" sz="1400" b="1" dirty="0">
              <a:solidFill>
                <a:schemeClr val="tx1"/>
              </a:solidFill>
            </a:rPr>
            <a:t>работа на интерактивном оборудовании</a:t>
          </a:r>
        </a:p>
      </dgm:t>
    </dgm:pt>
    <dgm:pt modelId="{12C38602-A13D-4F27-8946-CE5CDE3455F5}" type="parTrans" cxnId="{1F9049B2-F748-4089-9795-45BCF1644B27}">
      <dgm:prSet/>
      <dgm:spPr/>
      <dgm:t>
        <a:bodyPr/>
        <a:lstStyle/>
        <a:p>
          <a:endParaRPr lang="ru-RU"/>
        </a:p>
      </dgm:t>
    </dgm:pt>
    <dgm:pt modelId="{ED6C6FF8-426F-4893-9B82-E37B652EEBFB}" type="sibTrans" cxnId="{1F9049B2-F748-4089-9795-45BCF1644B27}">
      <dgm:prSet/>
      <dgm:spPr/>
      <dgm:t>
        <a:bodyPr/>
        <a:lstStyle/>
        <a:p>
          <a:endParaRPr lang="ru-RU"/>
        </a:p>
      </dgm:t>
    </dgm:pt>
    <dgm:pt modelId="{D92A96EE-553F-4975-A960-E054B2747BE8}">
      <dgm:prSet custT="1"/>
      <dgm:spPr>
        <a:solidFill>
          <a:schemeClr val="accent6">
            <a:lumMod val="40000"/>
            <a:lumOff val="60000"/>
          </a:schemeClr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ru-RU" sz="1400" b="1" dirty="0">
              <a:solidFill>
                <a:schemeClr val="tx1"/>
              </a:solidFill>
            </a:rPr>
            <a:t>организация образовательной деятельности с использованием цифровых лабораторий</a:t>
          </a:r>
        </a:p>
      </dgm:t>
    </dgm:pt>
    <dgm:pt modelId="{A2F97D06-780D-42CA-B62F-4098DB5537B8}" type="parTrans" cxnId="{4E406A4E-5F5F-432E-B138-1AE3AAD45A1E}">
      <dgm:prSet/>
      <dgm:spPr/>
      <dgm:t>
        <a:bodyPr/>
        <a:lstStyle/>
        <a:p>
          <a:endParaRPr lang="ru-RU"/>
        </a:p>
      </dgm:t>
    </dgm:pt>
    <dgm:pt modelId="{B0B3B3F8-6FE9-4F39-8887-B5A77BCD2613}" type="sibTrans" cxnId="{4E406A4E-5F5F-432E-B138-1AE3AAD45A1E}">
      <dgm:prSet/>
      <dgm:spPr/>
      <dgm:t>
        <a:bodyPr/>
        <a:lstStyle/>
        <a:p>
          <a:endParaRPr lang="ru-RU"/>
        </a:p>
      </dgm:t>
    </dgm:pt>
    <dgm:pt modelId="{78726106-2E39-43BA-AE57-7BDD8907C3C3}">
      <dgm:prSet custT="1"/>
      <dgm:spPr>
        <a:solidFill>
          <a:schemeClr val="accent6">
            <a:lumMod val="40000"/>
            <a:lumOff val="60000"/>
          </a:schemeClr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ru-RU" sz="1400" b="1" dirty="0">
              <a:solidFill>
                <a:schemeClr val="tx1"/>
              </a:solidFill>
            </a:rPr>
            <a:t>организация образовательной деятельности на основе межпредметных технологий в цифровой среде</a:t>
          </a:r>
        </a:p>
      </dgm:t>
    </dgm:pt>
    <dgm:pt modelId="{6F0AE427-14BF-4F5F-A795-54723D89C13C}" type="parTrans" cxnId="{1B396B26-918D-4265-8B1C-5A8CD9C3033C}">
      <dgm:prSet/>
      <dgm:spPr>
        <a:solidFill>
          <a:schemeClr val="tx2">
            <a:lumMod val="75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ru-RU"/>
        </a:p>
      </dgm:t>
    </dgm:pt>
    <dgm:pt modelId="{15404DCF-DDAE-4EFA-9405-DD0746359EB1}" type="sibTrans" cxnId="{1B396B26-918D-4265-8B1C-5A8CD9C3033C}">
      <dgm:prSet/>
      <dgm:spPr/>
      <dgm:t>
        <a:bodyPr/>
        <a:lstStyle/>
        <a:p>
          <a:endParaRPr lang="ru-RU"/>
        </a:p>
      </dgm:t>
    </dgm:pt>
    <dgm:pt modelId="{80706669-CB24-47A8-A4AE-4A6B9BBA65A8}" type="pres">
      <dgm:prSet presAssocID="{170F969F-AD09-44C7-AD73-55C207ABA40B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5A75017-47B3-4D29-A758-6654AD800EB7}" type="pres">
      <dgm:prSet presAssocID="{0D8E9E9A-DCCE-4144-95F9-14D13649048F}" presName="root" presStyleCnt="0"/>
      <dgm:spPr/>
    </dgm:pt>
    <dgm:pt modelId="{28D62F20-D348-4676-80C0-25A961999A6D}" type="pres">
      <dgm:prSet presAssocID="{0D8E9E9A-DCCE-4144-95F9-14D13649048F}" presName="rootComposite" presStyleCnt="0"/>
      <dgm:spPr/>
    </dgm:pt>
    <dgm:pt modelId="{E98ADAB0-FD4C-4546-A3BB-D1A05386B68A}" type="pres">
      <dgm:prSet presAssocID="{0D8E9E9A-DCCE-4144-95F9-14D13649048F}" presName="rootText" presStyleLbl="node1" presStyleIdx="0" presStyleCnt="1" custScaleX="937300" custScaleY="416230" custLinFactY="-91723" custLinFactNeighborX="27534" custLinFactNeighborY="-100000"/>
      <dgm:spPr/>
    </dgm:pt>
    <dgm:pt modelId="{FCF14564-7C6D-4310-8AA3-57EB41E96DA7}" type="pres">
      <dgm:prSet presAssocID="{0D8E9E9A-DCCE-4144-95F9-14D13649048F}" presName="rootConnector" presStyleLbl="node1" presStyleIdx="0" presStyleCnt="1"/>
      <dgm:spPr/>
    </dgm:pt>
    <dgm:pt modelId="{D2411EC0-594A-4769-B5E4-546F7445CE81}" type="pres">
      <dgm:prSet presAssocID="{0D8E9E9A-DCCE-4144-95F9-14D13649048F}" presName="childShape" presStyleCnt="0"/>
      <dgm:spPr/>
    </dgm:pt>
    <dgm:pt modelId="{63CFE89A-2518-440C-BCED-056C7EEC9D87}" type="pres">
      <dgm:prSet presAssocID="{12C38602-A13D-4F27-8946-CE5CDE3455F5}" presName="Name13" presStyleLbl="parChTrans1D2" presStyleIdx="0" presStyleCnt="3"/>
      <dgm:spPr/>
    </dgm:pt>
    <dgm:pt modelId="{81350A7C-311E-43C7-9211-F18929D27B6C}" type="pres">
      <dgm:prSet presAssocID="{D26F5476-02D4-48AB-8F02-777F4BC967A7}" presName="childText" presStyleLbl="bgAcc1" presStyleIdx="0" presStyleCnt="3" custScaleX="1128339" custScaleY="261110" custLinFactNeighborX="-27652" custLinFactNeighborY="-13886">
        <dgm:presLayoutVars>
          <dgm:bulletEnabled val="1"/>
        </dgm:presLayoutVars>
      </dgm:prSet>
      <dgm:spPr/>
    </dgm:pt>
    <dgm:pt modelId="{9F367F31-F27A-4AD6-9CC2-A79982AADA18}" type="pres">
      <dgm:prSet presAssocID="{A2F97D06-780D-42CA-B62F-4098DB5537B8}" presName="Name13" presStyleLbl="parChTrans1D2" presStyleIdx="1" presStyleCnt="3"/>
      <dgm:spPr/>
    </dgm:pt>
    <dgm:pt modelId="{38720BB5-8738-42E2-8EA1-4DD9FCCF7B9A}" type="pres">
      <dgm:prSet presAssocID="{D92A96EE-553F-4975-A960-E054B2747BE8}" presName="childText" presStyleLbl="bgAcc1" presStyleIdx="1" presStyleCnt="3" custScaleX="1130071" custScaleY="302008" custLinFactNeighborX="-27652" custLinFactNeighborY="4745">
        <dgm:presLayoutVars>
          <dgm:bulletEnabled val="1"/>
        </dgm:presLayoutVars>
      </dgm:prSet>
      <dgm:spPr/>
    </dgm:pt>
    <dgm:pt modelId="{A4EF0B16-86A7-493A-B284-39F9E336EB44}" type="pres">
      <dgm:prSet presAssocID="{6F0AE427-14BF-4F5F-A795-54723D89C13C}" presName="Name13" presStyleLbl="parChTrans1D2" presStyleIdx="2" presStyleCnt="3"/>
      <dgm:spPr/>
    </dgm:pt>
    <dgm:pt modelId="{61C4D488-AE97-4B0A-AB6A-0023597A8ED0}" type="pres">
      <dgm:prSet presAssocID="{78726106-2E39-43BA-AE57-7BDD8907C3C3}" presName="childText" presStyleLbl="bgAcc1" presStyleIdx="2" presStyleCnt="3" custScaleX="1121297" custScaleY="405444" custLinFactNeighborX="-27652" custLinFactNeighborY="8727">
        <dgm:presLayoutVars>
          <dgm:bulletEnabled val="1"/>
        </dgm:presLayoutVars>
      </dgm:prSet>
      <dgm:spPr/>
    </dgm:pt>
  </dgm:ptLst>
  <dgm:cxnLst>
    <dgm:cxn modelId="{2BF76A1B-7342-4A34-A4A2-D71048774834}" type="presOf" srcId="{12C38602-A13D-4F27-8946-CE5CDE3455F5}" destId="{63CFE89A-2518-440C-BCED-056C7EEC9D87}" srcOrd="0" destOrd="0" presId="urn:microsoft.com/office/officeart/2005/8/layout/hierarchy3"/>
    <dgm:cxn modelId="{2E4B291F-243F-4965-A080-F92E4172FF6F}" type="presOf" srcId="{0D8E9E9A-DCCE-4144-95F9-14D13649048F}" destId="{E98ADAB0-FD4C-4546-A3BB-D1A05386B68A}" srcOrd="0" destOrd="0" presId="urn:microsoft.com/office/officeart/2005/8/layout/hierarchy3"/>
    <dgm:cxn modelId="{1B396B26-918D-4265-8B1C-5A8CD9C3033C}" srcId="{0D8E9E9A-DCCE-4144-95F9-14D13649048F}" destId="{78726106-2E39-43BA-AE57-7BDD8907C3C3}" srcOrd="2" destOrd="0" parTransId="{6F0AE427-14BF-4F5F-A795-54723D89C13C}" sibTransId="{15404DCF-DDAE-4EFA-9405-DD0746359EB1}"/>
    <dgm:cxn modelId="{8315D140-781D-4439-A6DB-B2DD87EE79C6}" type="presOf" srcId="{D26F5476-02D4-48AB-8F02-777F4BC967A7}" destId="{81350A7C-311E-43C7-9211-F18929D27B6C}" srcOrd="0" destOrd="0" presId="urn:microsoft.com/office/officeart/2005/8/layout/hierarchy3"/>
    <dgm:cxn modelId="{4E406A4E-5F5F-432E-B138-1AE3AAD45A1E}" srcId="{0D8E9E9A-DCCE-4144-95F9-14D13649048F}" destId="{D92A96EE-553F-4975-A960-E054B2747BE8}" srcOrd="1" destOrd="0" parTransId="{A2F97D06-780D-42CA-B62F-4098DB5537B8}" sibTransId="{B0B3B3F8-6FE9-4F39-8887-B5A77BCD2613}"/>
    <dgm:cxn modelId="{02633C71-D3BB-4AC1-8182-290F2EACBF9B}" type="presOf" srcId="{A2F97D06-780D-42CA-B62F-4098DB5537B8}" destId="{9F367F31-F27A-4AD6-9CC2-A79982AADA18}" srcOrd="0" destOrd="0" presId="urn:microsoft.com/office/officeart/2005/8/layout/hierarchy3"/>
    <dgm:cxn modelId="{C3EA958C-39A4-4165-8DCC-859AFC805178}" srcId="{170F969F-AD09-44C7-AD73-55C207ABA40B}" destId="{0D8E9E9A-DCCE-4144-95F9-14D13649048F}" srcOrd="0" destOrd="0" parTransId="{1AFA2281-79BD-4A1F-92B1-49D593CCA15B}" sibTransId="{2FDF8428-4027-405B-B2AC-F73CCDD4750F}"/>
    <dgm:cxn modelId="{60BEE094-BD0A-434A-B750-47E4BA8A9FCB}" type="presOf" srcId="{0D8E9E9A-DCCE-4144-95F9-14D13649048F}" destId="{FCF14564-7C6D-4310-8AA3-57EB41E96DA7}" srcOrd="1" destOrd="0" presId="urn:microsoft.com/office/officeart/2005/8/layout/hierarchy3"/>
    <dgm:cxn modelId="{670F13A1-767F-4328-98D7-6710CFB7D75F}" type="presOf" srcId="{170F969F-AD09-44C7-AD73-55C207ABA40B}" destId="{80706669-CB24-47A8-A4AE-4A6B9BBA65A8}" srcOrd="0" destOrd="0" presId="urn:microsoft.com/office/officeart/2005/8/layout/hierarchy3"/>
    <dgm:cxn modelId="{2C9341A2-139A-4121-8194-89F8361478B5}" type="presOf" srcId="{D92A96EE-553F-4975-A960-E054B2747BE8}" destId="{38720BB5-8738-42E2-8EA1-4DD9FCCF7B9A}" srcOrd="0" destOrd="0" presId="urn:microsoft.com/office/officeart/2005/8/layout/hierarchy3"/>
    <dgm:cxn modelId="{1F9049B2-F748-4089-9795-45BCF1644B27}" srcId="{0D8E9E9A-DCCE-4144-95F9-14D13649048F}" destId="{D26F5476-02D4-48AB-8F02-777F4BC967A7}" srcOrd="0" destOrd="0" parTransId="{12C38602-A13D-4F27-8946-CE5CDE3455F5}" sibTransId="{ED6C6FF8-426F-4893-9B82-E37B652EEBFB}"/>
    <dgm:cxn modelId="{371E1BB5-BE30-404D-8209-6BF1FF77265F}" type="presOf" srcId="{78726106-2E39-43BA-AE57-7BDD8907C3C3}" destId="{61C4D488-AE97-4B0A-AB6A-0023597A8ED0}" srcOrd="0" destOrd="0" presId="urn:microsoft.com/office/officeart/2005/8/layout/hierarchy3"/>
    <dgm:cxn modelId="{D1E21DC7-1FB2-4E41-858B-6C3B467BFD22}" type="presOf" srcId="{6F0AE427-14BF-4F5F-A795-54723D89C13C}" destId="{A4EF0B16-86A7-493A-B284-39F9E336EB44}" srcOrd="0" destOrd="0" presId="urn:microsoft.com/office/officeart/2005/8/layout/hierarchy3"/>
    <dgm:cxn modelId="{B0B72132-CEE4-4896-831A-4899814855F3}" type="presParOf" srcId="{80706669-CB24-47A8-A4AE-4A6B9BBA65A8}" destId="{15A75017-47B3-4D29-A758-6654AD800EB7}" srcOrd="0" destOrd="0" presId="urn:microsoft.com/office/officeart/2005/8/layout/hierarchy3"/>
    <dgm:cxn modelId="{09D22850-4514-4A24-809F-CEF1D22F8231}" type="presParOf" srcId="{15A75017-47B3-4D29-A758-6654AD800EB7}" destId="{28D62F20-D348-4676-80C0-25A961999A6D}" srcOrd="0" destOrd="0" presId="urn:microsoft.com/office/officeart/2005/8/layout/hierarchy3"/>
    <dgm:cxn modelId="{A2BFCB09-6C5C-47EC-A24D-831AA1AA112C}" type="presParOf" srcId="{28D62F20-D348-4676-80C0-25A961999A6D}" destId="{E98ADAB0-FD4C-4546-A3BB-D1A05386B68A}" srcOrd="0" destOrd="0" presId="urn:microsoft.com/office/officeart/2005/8/layout/hierarchy3"/>
    <dgm:cxn modelId="{554EDA36-8846-4801-8B63-DB21537DFABF}" type="presParOf" srcId="{28D62F20-D348-4676-80C0-25A961999A6D}" destId="{FCF14564-7C6D-4310-8AA3-57EB41E96DA7}" srcOrd="1" destOrd="0" presId="urn:microsoft.com/office/officeart/2005/8/layout/hierarchy3"/>
    <dgm:cxn modelId="{17149B4C-63F6-4012-BA97-1CBB00F349FD}" type="presParOf" srcId="{15A75017-47B3-4D29-A758-6654AD800EB7}" destId="{D2411EC0-594A-4769-B5E4-546F7445CE81}" srcOrd="1" destOrd="0" presId="urn:microsoft.com/office/officeart/2005/8/layout/hierarchy3"/>
    <dgm:cxn modelId="{EE9C45D3-DE3F-4E82-BA4F-4B8776F52191}" type="presParOf" srcId="{D2411EC0-594A-4769-B5E4-546F7445CE81}" destId="{63CFE89A-2518-440C-BCED-056C7EEC9D87}" srcOrd="0" destOrd="0" presId="urn:microsoft.com/office/officeart/2005/8/layout/hierarchy3"/>
    <dgm:cxn modelId="{EEA2C682-3575-43F5-A417-485C8876D0B8}" type="presParOf" srcId="{D2411EC0-594A-4769-B5E4-546F7445CE81}" destId="{81350A7C-311E-43C7-9211-F18929D27B6C}" srcOrd="1" destOrd="0" presId="urn:microsoft.com/office/officeart/2005/8/layout/hierarchy3"/>
    <dgm:cxn modelId="{319E70D9-720F-446B-B80A-94FB63B89EF1}" type="presParOf" srcId="{D2411EC0-594A-4769-B5E4-546F7445CE81}" destId="{9F367F31-F27A-4AD6-9CC2-A79982AADA18}" srcOrd="2" destOrd="0" presId="urn:microsoft.com/office/officeart/2005/8/layout/hierarchy3"/>
    <dgm:cxn modelId="{4372413B-844D-4619-B9BA-3B3A56A7701E}" type="presParOf" srcId="{D2411EC0-594A-4769-B5E4-546F7445CE81}" destId="{38720BB5-8738-42E2-8EA1-4DD9FCCF7B9A}" srcOrd="3" destOrd="0" presId="urn:microsoft.com/office/officeart/2005/8/layout/hierarchy3"/>
    <dgm:cxn modelId="{062F1A4D-28A3-4BA2-946C-EB6B3ACE7128}" type="presParOf" srcId="{D2411EC0-594A-4769-B5E4-546F7445CE81}" destId="{A4EF0B16-86A7-493A-B284-39F9E336EB44}" srcOrd="4" destOrd="0" presId="urn:microsoft.com/office/officeart/2005/8/layout/hierarchy3"/>
    <dgm:cxn modelId="{56EF7A03-3A99-44AD-A3FC-A5D5D50F2823}" type="presParOf" srcId="{D2411EC0-594A-4769-B5E4-546F7445CE81}" destId="{61C4D488-AE97-4B0A-AB6A-0023597A8ED0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70F969F-AD09-44C7-AD73-55C207ABA40B}" type="doc">
      <dgm:prSet loTypeId="urn:microsoft.com/office/officeart/2005/8/layout/hierarchy3" loCatId="list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0D8E9E9A-DCCE-4144-95F9-14D13649048F}">
      <dgm:prSet custT="1"/>
      <dgm:spPr>
        <a:solidFill>
          <a:schemeClr val="accent5">
            <a:lumMod val="75000"/>
          </a:schemeClr>
        </a:solidFill>
        <a:ln>
          <a:noFill/>
        </a:ln>
      </dgm:spPr>
      <dgm:t>
        <a:bodyPr/>
        <a:lstStyle/>
        <a:p>
          <a:pPr rtl="0">
            <a:lnSpc>
              <a:spcPct val="100000"/>
            </a:lnSpc>
            <a:spcAft>
              <a:spcPts val="0"/>
            </a:spcAft>
          </a:pPr>
          <a:r>
            <a:rPr lang="ru-RU" sz="1400" b="1" i="0" baseline="0" dirty="0">
              <a:solidFill>
                <a:schemeClr val="bg1"/>
              </a:solidFill>
              <a:effectLst/>
            </a:rPr>
            <a:t>Обучение педагогов  для новых </a:t>
          </a:r>
          <a:r>
            <a:rPr lang="ru-RU" sz="1400" b="1" dirty="0">
              <a:solidFill>
                <a:schemeClr val="bg1"/>
              </a:solidFill>
              <a:effectLst/>
            </a:rPr>
            <a:t>образовательных комплексов</a:t>
          </a:r>
        </a:p>
      </dgm:t>
    </dgm:pt>
    <dgm:pt modelId="{1AFA2281-79BD-4A1F-92B1-49D593CCA15B}" type="parTrans" cxnId="{C3EA958C-39A4-4165-8DCC-859AFC805178}">
      <dgm:prSet/>
      <dgm:spPr/>
      <dgm:t>
        <a:bodyPr/>
        <a:lstStyle/>
        <a:p>
          <a:endParaRPr lang="ru-RU"/>
        </a:p>
      </dgm:t>
    </dgm:pt>
    <dgm:pt modelId="{2FDF8428-4027-405B-B2AC-F73CCDD4750F}" type="sibTrans" cxnId="{C3EA958C-39A4-4165-8DCC-859AFC805178}">
      <dgm:prSet/>
      <dgm:spPr/>
      <dgm:t>
        <a:bodyPr/>
        <a:lstStyle/>
        <a:p>
          <a:endParaRPr lang="ru-RU"/>
        </a:p>
      </dgm:t>
    </dgm:pt>
    <dgm:pt modelId="{D26F5476-02D4-48AB-8F02-777F4BC967A7}">
      <dgm:prSet custT="1"/>
      <dgm:spPr>
        <a:solidFill>
          <a:schemeClr val="accent5">
            <a:lumMod val="20000"/>
            <a:lumOff val="80000"/>
            <a:alpha val="90000"/>
          </a:schemeClr>
        </a:solidFill>
        <a:ln>
          <a:solidFill>
            <a:schemeClr val="accent5">
              <a:lumMod val="75000"/>
            </a:schemeClr>
          </a:solidFill>
        </a:ln>
      </dgm:spPr>
      <dgm:t>
        <a:bodyPr/>
        <a:lstStyle/>
        <a:p>
          <a:r>
            <a:rPr lang="ru-RU" sz="1400" b="1" dirty="0">
              <a:solidFill>
                <a:schemeClr val="accent5">
                  <a:lumMod val="75000"/>
                </a:schemeClr>
              </a:solidFill>
            </a:rPr>
            <a:t>технологии обучения в условиях открытой цифровой образовательной среды</a:t>
          </a:r>
        </a:p>
      </dgm:t>
    </dgm:pt>
    <dgm:pt modelId="{12C38602-A13D-4F27-8946-CE5CDE3455F5}" type="parTrans" cxnId="{1F9049B2-F748-4089-9795-45BCF1644B27}">
      <dgm:prSet/>
      <dgm:spPr/>
      <dgm:t>
        <a:bodyPr/>
        <a:lstStyle/>
        <a:p>
          <a:endParaRPr lang="ru-RU"/>
        </a:p>
      </dgm:t>
    </dgm:pt>
    <dgm:pt modelId="{ED6C6FF8-426F-4893-9B82-E37B652EEBFB}" type="sibTrans" cxnId="{1F9049B2-F748-4089-9795-45BCF1644B27}">
      <dgm:prSet/>
      <dgm:spPr/>
      <dgm:t>
        <a:bodyPr/>
        <a:lstStyle/>
        <a:p>
          <a:endParaRPr lang="ru-RU"/>
        </a:p>
      </dgm:t>
    </dgm:pt>
    <dgm:pt modelId="{D92A96EE-553F-4975-A960-E054B2747BE8}">
      <dgm:prSet custT="1"/>
      <dgm:spPr>
        <a:solidFill>
          <a:schemeClr val="accent5">
            <a:lumMod val="20000"/>
            <a:lumOff val="80000"/>
            <a:alpha val="90000"/>
          </a:schemeClr>
        </a:solidFill>
        <a:ln>
          <a:solidFill>
            <a:schemeClr val="accent5">
              <a:lumMod val="75000"/>
            </a:schemeClr>
          </a:solidFill>
        </a:ln>
      </dgm:spPr>
      <dgm:t>
        <a:bodyPr/>
        <a:lstStyle/>
        <a:p>
          <a:r>
            <a:rPr lang="ru-RU" sz="1400" b="1" dirty="0">
              <a:solidFill>
                <a:schemeClr val="accent5">
                  <a:lumMod val="75000"/>
                </a:schemeClr>
              </a:solidFill>
            </a:rPr>
            <a:t>IT-обучение</a:t>
          </a:r>
        </a:p>
      </dgm:t>
    </dgm:pt>
    <dgm:pt modelId="{A2F97D06-780D-42CA-B62F-4098DB5537B8}" type="parTrans" cxnId="{4E406A4E-5F5F-432E-B138-1AE3AAD45A1E}">
      <dgm:prSet/>
      <dgm:spPr/>
      <dgm:t>
        <a:bodyPr/>
        <a:lstStyle/>
        <a:p>
          <a:endParaRPr lang="ru-RU"/>
        </a:p>
      </dgm:t>
    </dgm:pt>
    <dgm:pt modelId="{B0B3B3F8-6FE9-4F39-8887-B5A77BCD2613}" type="sibTrans" cxnId="{4E406A4E-5F5F-432E-B138-1AE3AAD45A1E}">
      <dgm:prSet/>
      <dgm:spPr/>
      <dgm:t>
        <a:bodyPr/>
        <a:lstStyle/>
        <a:p>
          <a:endParaRPr lang="ru-RU"/>
        </a:p>
      </dgm:t>
    </dgm:pt>
    <dgm:pt modelId="{78726106-2E39-43BA-AE57-7BDD8907C3C3}">
      <dgm:prSet custT="1"/>
      <dgm:spPr>
        <a:solidFill>
          <a:schemeClr val="accent5">
            <a:lumMod val="20000"/>
            <a:lumOff val="80000"/>
            <a:alpha val="90000"/>
          </a:schemeClr>
        </a:solidFill>
        <a:ln>
          <a:solidFill>
            <a:schemeClr val="accent5">
              <a:lumMod val="75000"/>
            </a:schemeClr>
          </a:solidFill>
        </a:ln>
      </dgm:spPr>
      <dgm:t>
        <a:bodyPr/>
        <a:lstStyle/>
        <a:p>
          <a:r>
            <a:rPr lang="ru-RU" sz="1400" b="1" dirty="0">
              <a:solidFill>
                <a:schemeClr val="accent5">
                  <a:lumMod val="75000"/>
                </a:schemeClr>
              </a:solidFill>
            </a:rPr>
            <a:t>технологии развития интеллектуальных способностей и формирования </a:t>
          </a:r>
          <a:r>
            <a:rPr lang="ru-RU" sz="1400" b="1" dirty="0" err="1">
              <a:solidFill>
                <a:schemeClr val="accent5">
                  <a:lumMod val="75000"/>
                </a:schemeClr>
              </a:solidFill>
            </a:rPr>
            <a:t>креативности</a:t>
          </a:r>
          <a:endParaRPr lang="ru-RU" sz="1400" b="1" dirty="0">
            <a:solidFill>
              <a:schemeClr val="accent5">
                <a:lumMod val="75000"/>
              </a:schemeClr>
            </a:solidFill>
          </a:endParaRPr>
        </a:p>
      </dgm:t>
    </dgm:pt>
    <dgm:pt modelId="{6F0AE427-14BF-4F5F-A795-54723D89C13C}" type="parTrans" cxnId="{1B396B26-918D-4265-8B1C-5A8CD9C3033C}">
      <dgm:prSet/>
      <dgm:spPr>
        <a:ln>
          <a:solidFill>
            <a:schemeClr val="accent5">
              <a:lumMod val="75000"/>
            </a:schemeClr>
          </a:solidFill>
        </a:ln>
      </dgm:spPr>
      <dgm:t>
        <a:bodyPr/>
        <a:lstStyle/>
        <a:p>
          <a:endParaRPr lang="ru-RU"/>
        </a:p>
      </dgm:t>
    </dgm:pt>
    <dgm:pt modelId="{15404DCF-DDAE-4EFA-9405-DD0746359EB1}" type="sibTrans" cxnId="{1B396B26-918D-4265-8B1C-5A8CD9C3033C}">
      <dgm:prSet/>
      <dgm:spPr/>
      <dgm:t>
        <a:bodyPr/>
        <a:lstStyle/>
        <a:p>
          <a:endParaRPr lang="ru-RU"/>
        </a:p>
      </dgm:t>
    </dgm:pt>
    <dgm:pt modelId="{80706669-CB24-47A8-A4AE-4A6B9BBA65A8}" type="pres">
      <dgm:prSet presAssocID="{170F969F-AD09-44C7-AD73-55C207ABA40B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5A75017-47B3-4D29-A758-6654AD800EB7}" type="pres">
      <dgm:prSet presAssocID="{0D8E9E9A-DCCE-4144-95F9-14D13649048F}" presName="root" presStyleCnt="0"/>
      <dgm:spPr/>
    </dgm:pt>
    <dgm:pt modelId="{28D62F20-D348-4676-80C0-25A961999A6D}" type="pres">
      <dgm:prSet presAssocID="{0D8E9E9A-DCCE-4144-95F9-14D13649048F}" presName="rootComposite" presStyleCnt="0"/>
      <dgm:spPr/>
    </dgm:pt>
    <dgm:pt modelId="{E98ADAB0-FD4C-4546-A3BB-D1A05386B68A}" type="pres">
      <dgm:prSet presAssocID="{0D8E9E9A-DCCE-4144-95F9-14D13649048F}" presName="rootText" presStyleLbl="node1" presStyleIdx="0" presStyleCnt="1" custScaleX="937300" custScaleY="416230" custLinFactY="-100000" custLinFactNeighborX="36034" custLinFactNeighborY="-149743"/>
      <dgm:spPr/>
    </dgm:pt>
    <dgm:pt modelId="{FCF14564-7C6D-4310-8AA3-57EB41E96DA7}" type="pres">
      <dgm:prSet presAssocID="{0D8E9E9A-DCCE-4144-95F9-14D13649048F}" presName="rootConnector" presStyleLbl="node1" presStyleIdx="0" presStyleCnt="1"/>
      <dgm:spPr/>
    </dgm:pt>
    <dgm:pt modelId="{D2411EC0-594A-4769-B5E4-546F7445CE81}" type="pres">
      <dgm:prSet presAssocID="{0D8E9E9A-DCCE-4144-95F9-14D13649048F}" presName="childShape" presStyleCnt="0"/>
      <dgm:spPr/>
    </dgm:pt>
    <dgm:pt modelId="{63CFE89A-2518-440C-BCED-056C7EEC9D87}" type="pres">
      <dgm:prSet presAssocID="{12C38602-A13D-4F27-8946-CE5CDE3455F5}" presName="Name13" presStyleLbl="parChTrans1D2" presStyleIdx="0" presStyleCnt="3"/>
      <dgm:spPr/>
    </dgm:pt>
    <dgm:pt modelId="{81350A7C-311E-43C7-9211-F18929D27B6C}" type="pres">
      <dgm:prSet presAssocID="{D26F5476-02D4-48AB-8F02-777F4BC967A7}" presName="childText" presStyleLbl="bgAcc1" presStyleIdx="0" presStyleCnt="3" custScaleX="1128339" custScaleY="307219" custLinFactNeighborX="-29994" custLinFactNeighborY="-72022">
        <dgm:presLayoutVars>
          <dgm:bulletEnabled val="1"/>
        </dgm:presLayoutVars>
      </dgm:prSet>
      <dgm:spPr/>
    </dgm:pt>
    <dgm:pt modelId="{9F367F31-F27A-4AD6-9CC2-A79982AADA18}" type="pres">
      <dgm:prSet presAssocID="{A2F97D06-780D-42CA-B62F-4098DB5537B8}" presName="Name13" presStyleLbl="parChTrans1D2" presStyleIdx="1" presStyleCnt="3"/>
      <dgm:spPr/>
    </dgm:pt>
    <dgm:pt modelId="{38720BB5-8738-42E2-8EA1-4DD9FCCF7B9A}" type="pres">
      <dgm:prSet presAssocID="{D92A96EE-553F-4975-A960-E054B2747BE8}" presName="childText" presStyleLbl="bgAcc1" presStyleIdx="1" presStyleCnt="3" custScaleX="1130071" custScaleY="183081" custLinFactNeighborX="-29993" custLinFactNeighborY="-40152">
        <dgm:presLayoutVars>
          <dgm:bulletEnabled val="1"/>
        </dgm:presLayoutVars>
      </dgm:prSet>
      <dgm:spPr/>
    </dgm:pt>
    <dgm:pt modelId="{A4EF0B16-86A7-493A-B284-39F9E336EB44}" type="pres">
      <dgm:prSet presAssocID="{6F0AE427-14BF-4F5F-A795-54723D89C13C}" presName="Name13" presStyleLbl="parChTrans1D2" presStyleIdx="2" presStyleCnt="3"/>
      <dgm:spPr/>
    </dgm:pt>
    <dgm:pt modelId="{61C4D488-AE97-4B0A-AB6A-0023597A8ED0}" type="pres">
      <dgm:prSet presAssocID="{78726106-2E39-43BA-AE57-7BDD8907C3C3}" presName="childText" presStyleLbl="bgAcc1" presStyleIdx="2" presStyleCnt="3" custScaleX="1121297" custScaleY="361992" custLinFactNeighborX="-29993" custLinFactNeighborY="6630">
        <dgm:presLayoutVars>
          <dgm:bulletEnabled val="1"/>
        </dgm:presLayoutVars>
      </dgm:prSet>
      <dgm:spPr/>
    </dgm:pt>
  </dgm:ptLst>
  <dgm:cxnLst>
    <dgm:cxn modelId="{1B396B26-918D-4265-8B1C-5A8CD9C3033C}" srcId="{0D8E9E9A-DCCE-4144-95F9-14D13649048F}" destId="{78726106-2E39-43BA-AE57-7BDD8907C3C3}" srcOrd="2" destOrd="0" parTransId="{6F0AE427-14BF-4F5F-A795-54723D89C13C}" sibTransId="{15404DCF-DDAE-4EFA-9405-DD0746359EB1}"/>
    <dgm:cxn modelId="{5F8CE230-C210-4BE3-98A2-3ACA2550D6DF}" type="presOf" srcId="{78726106-2E39-43BA-AE57-7BDD8907C3C3}" destId="{61C4D488-AE97-4B0A-AB6A-0023597A8ED0}" srcOrd="0" destOrd="0" presId="urn:microsoft.com/office/officeart/2005/8/layout/hierarchy3"/>
    <dgm:cxn modelId="{5F5F9439-37AF-4BE4-BB25-9A85E235DCD9}" type="presOf" srcId="{170F969F-AD09-44C7-AD73-55C207ABA40B}" destId="{80706669-CB24-47A8-A4AE-4A6B9BBA65A8}" srcOrd="0" destOrd="0" presId="urn:microsoft.com/office/officeart/2005/8/layout/hierarchy3"/>
    <dgm:cxn modelId="{D3442049-9EF9-4AA8-8F72-84339EBC9606}" type="presOf" srcId="{A2F97D06-780D-42CA-B62F-4098DB5537B8}" destId="{9F367F31-F27A-4AD6-9CC2-A79982AADA18}" srcOrd="0" destOrd="0" presId="urn:microsoft.com/office/officeart/2005/8/layout/hierarchy3"/>
    <dgm:cxn modelId="{4E406A4E-5F5F-432E-B138-1AE3AAD45A1E}" srcId="{0D8E9E9A-DCCE-4144-95F9-14D13649048F}" destId="{D92A96EE-553F-4975-A960-E054B2747BE8}" srcOrd="1" destOrd="0" parTransId="{A2F97D06-780D-42CA-B62F-4098DB5537B8}" sibTransId="{B0B3B3F8-6FE9-4F39-8887-B5A77BCD2613}"/>
    <dgm:cxn modelId="{6255C654-5762-4651-B168-D55D1F289520}" type="presOf" srcId="{6F0AE427-14BF-4F5F-A795-54723D89C13C}" destId="{A4EF0B16-86A7-493A-B284-39F9E336EB44}" srcOrd="0" destOrd="0" presId="urn:microsoft.com/office/officeart/2005/8/layout/hierarchy3"/>
    <dgm:cxn modelId="{1D94407D-C90D-43A8-BFAF-C81855D22908}" type="presOf" srcId="{0D8E9E9A-DCCE-4144-95F9-14D13649048F}" destId="{FCF14564-7C6D-4310-8AA3-57EB41E96DA7}" srcOrd="1" destOrd="0" presId="urn:microsoft.com/office/officeart/2005/8/layout/hierarchy3"/>
    <dgm:cxn modelId="{C3EA958C-39A4-4165-8DCC-859AFC805178}" srcId="{170F969F-AD09-44C7-AD73-55C207ABA40B}" destId="{0D8E9E9A-DCCE-4144-95F9-14D13649048F}" srcOrd="0" destOrd="0" parTransId="{1AFA2281-79BD-4A1F-92B1-49D593CCA15B}" sibTransId="{2FDF8428-4027-405B-B2AC-F73CCDD4750F}"/>
    <dgm:cxn modelId="{1F9049B2-F748-4089-9795-45BCF1644B27}" srcId="{0D8E9E9A-DCCE-4144-95F9-14D13649048F}" destId="{D26F5476-02D4-48AB-8F02-777F4BC967A7}" srcOrd="0" destOrd="0" parTransId="{12C38602-A13D-4F27-8946-CE5CDE3455F5}" sibTransId="{ED6C6FF8-426F-4893-9B82-E37B652EEBFB}"/>
    <dgm:cxn modelId="{0B13FEB7-FAAA-433C-B91A-A91A44AB8CB7}" type="presOf" srcId="{D26F5476-02D4-48AB-8F02-777F4BC967A7}" destId="{81350A7C-311E-43C7-9211-F18929D27B6C}" srcOrd="0" destOrd="0" presId="urn:microsoft.com/office/officeart/2005/8/layout/hierarchy3"/>
    <dgm:cxn modelId="{4C2A14C1-2DE0-4CEB-AA88-93730A5DC463}" type="presOf" srcId="{12C38602-A13D-4F27-8946-CE5CDE3455F5}" destId="{63CFE89A-2518-440C-BCED-056C7EEC9D87}" srcOrd="0" destOrd="0" presId="urn:microsoft.com/office/officeart/2005/8/layout/hierarchy3"/>
    <dgm:cxn modelId="{7B8FDDF3-E334-49FE-81BA-08A8EC8978E1}" type="presOf" srcId="{0D8E9E9A-DCCE-4144-95F9-14D13649048F}" destId="{E98ADAB0-FD4C-4546-A3BB-D1A05386B68A}" srcOrd="0" destOrd="0" presId="urn:microsoft.com/office/officeart/2005/8/layout/hierarchy3"/>
    <dgm:cxn modelId="{FFBA6AFA-F50D-4266-8082-E7E06AD84E0B}" type="presOf" srcId="{D92A96EE-553F-4975-A960-E054B2747BE8}" destId="{38720BB5-8738-42E2-8EA1-4DD9FCCF7B9A}" srcOrd="0" destOrd="0" presId="urn:microsoft.com/office/officeart/2005/8/layout/hierarchy3"/>
    <dgm:cxn modelId="{A623CFF1-4EFC-45F6-A4E3-AD2B62C0D1C8}" type="presParOf" srcId="{80706669-CB24-47A8-A4AE-4A6B9BBA65A8}" destId="{15A75017-47B3-4D29-A758-6654AD800EB7}" srcOrd="0" destOrd="0" presId="urn:microsoft.com/office/officeart/2005/8/layout/hierarchy3"/>
    <dgm:cxn modelId="{7E223691-7CA6-4CD1-8CED-3CAFEF5B60BD}" type="presParOf" srcId="{15A75017-47B3-4D29-A758-6654AD800EB7}" destId="{28D62F20-D348-4676-80C0-25A961999A6D}" srcOrd="0" destOrd="0" presId="urn:microsoft.com/office/officeart/2005/8/layout/hierarchy3"/>
    <dgm:cxn modelId="{A09B6A33-EB12-47BB-B9AE-289CADF5177D}" type="presParOf" srcId="{28D62F20-D348-4676-80C0-25A961999A6D}" destId="{E98ADAB0-FD4C-4546-A3BB-D1A05386B68A}" srcOrd="0" destOrd="0" presId="urn:microsoft.com/office/officeart/2005/8/layout/hierarchy3"/>
    <dgm:cxn modelId="{B7F5A825-89CA-4750-99B2-73F30941BCE9}" type="presParOf" srcId="{28D62F20-D348-4676-80C0-25A961999A6D}" destId="{FCF14564-7C6D-4310-8AA3-57EB41E96DA7}" srcOrd="1" destOrd="0" presId="urn:microsoft.com/office/officeart/2005/8/layout/hierarchy3"/>
    <dgm:cxn modelId="{A9908695-C55A-40C3-88F8-559A1C08B8EE}" type="presParOf" srcId="{15A75017-47B3-4D29-A758-6654AD800EB7}" destId="{D2411EC0-594A-4769-B5E4-546F7445CE81}" srcOrd="1" destOrd="0" presId="urn:microsoft.com/office/officeart/2005/8/layout/hierarchy3"/>
    <dgm:cxn modelId="{91411755-29B7-487F-B97F-6719F32612B5}" type="presParOf" srcId="{D2411EC0-594A-4769-B5E4-546F7445CE81}" destId="{63CFE89A-2518-440C-BCED-056C7EEC9D87}" srcOrd="0" destOrd="0" presId="urn:microsoft.com/office/officeart/2005/8/layout/hierarchy3"/>
    <dgm:cxn modelId="{81643409-9ED7-4146-8300-F85FDC3C92DE}" type="presParOf" srcId="{D2411EC0-594A-4769-B5E4-546F7445CE81}" destId="{81350A7C-311E-43C7-9211-F18929D27B6C}" srcOrd="1" destOrd="0" presId="urn:microsoft.com/office/officeart/2005/8/layout/hierarchy3"/>
    <dgm:cxn modelId="{5C56D3C6-3EC4-4C69-A82A-69C1ACDF78DF}" type="presParOf" srcId="{D2411EC0-594A-4769-B5E4-546F7445CE81}" destId="{9F367F31-F27A-4AD6-9CC2-A79982AADA18}" srcOrd="2" destOrd="0" presId="urn:microsoft.com/office/officeart/2005/8/layout/hierarchy3"/>
    <dgm:cxn modelId="{E867BFE7-811F-4277-B4FE-3528C2B8E864}" type="presParOf" srcId="{D2411EC0-594A-4769-B5E4-546F7445CE81}" destId="{38720BB5-8738-42E2-8EA1-4DD9FCCF7B9A}" srcOrd="3" destOrd="0" presId="urn:microsoft.com/office/officeart/2005/8/layout/hierarchy3"/>
    <dgm:cxn modelId="{01CB2610-3D97-4139-9E7B-F95E927C2908}" type="presParOf" srcId="{D2411EC0-594A-4769-B5E4-546F7445CE81}" destId="{A4EF0B16-86A7-493A-B284-39F9E336EB44}" srcOrd="4" destOrd="0" presId="urn:microsoft.com/office/officeart/2005/8/layout/hierarchy3"/>
    <dgm:cxn modelId="{08B0AD4B-5EE5-4E22-B3A9-0BCE4A8CB2DD}" type="presParOf" srcId="{D2411EC0-594A-4769-B5E4-546F7445CE81}" destId="{61C4D488-AE97-4B0A-AB6A-0023597A8ED0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F970B3-2609-4EBD-82B4-5FA88FC6E50E}">
      <dsp:nvSpPr>
        <dsp:cNvPr id="0" name=""/>
        <dsp:cNvSpPr/>
      </dsp:nvSpPr>
      <dsp:spPr>
        <a:xfrm>
          <a:off x="0" y="0"/>
          <a:ext cx="81280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C8484C-27C5-4ABD-9457-9C620AD62969}">
      <dsp:nvSpPr>
        <dsp:cNvPr id="0" name=""/>
        <dsp:cNvSpPr/>
      </dsp:nvSpPr>
      <dsp:spPr>
        <a:xfrm>
          <a:off x="0" y="0"/>
          <a:ext cx="8128000" cy="13546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ru-RU" altLang="ru-RU" sz="2100" kern="1200" dirty="0"/>
            <a:t>проектирование разноуровневых модульных программ, позволяющих осуществлять обучение с учетом выявленных профессиональных дефицитов, запросов и потребностей педагогических работников</a:t>
          </a:r>
          <a:endParaRPr lang="ru-RU" sz="2100" kern="1200" dirty="0"/>
        </a:p>
      </dsp:txBody>
      <dsp:txXfrm>
        <a:off x="0" y="0"/>
        <a:ext cx="8128000" cy="1354666"/>
      </dsp:txXfrm>
    </dsp:sp>
    <dsp:sp modelId="{A0D0A7E9-55AD-42DB-B1EE-3CC98AD6348D}">
      <dsp:nvSpPr>
        <dsp:cNvPr id="0" name=""/>
        <dsp:cNvSpPr/>
      </dsp:nvSpPr>
      <dsp:spPr>
        <a:xfrm>
          <a:off x="0" y="1354666"/>
          <a:ext cx="8128000" cy="0"/>
        </a:xfrm>
        <a:prstGeom prst="line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accent2">
              <a:hueOff val="-485121"/>
              <a:satOff val="-27976"/>
              <a:lumOff val="28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B6D5F2-7CF6-4720-863A-4B6E145C87D3}">
      <dsp:nvSpPr>
        <dsp:cNvPr id="0" name=""/>
        <dsp:cNvSpPr/>
      </dsp:nvSpPr>
      <dsp:spPr>
        <a:xfrm>
          <a:off x="0" y="1354666"/>
          <a:ext cx="8128000" cy="13546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ru-RU" sz="2100" kern="1200" dirty="0"/>
            <a:t>организация обучения, обеспечивающего индивидуальный характер и разнообразие путей и способов повышения квалификации, доступности непрерывного образования для различных категорий педагогических работников</a:t>
          </a:r>
        </a:p>
      </dsp:txBody>
      <dsp:txXfrm>
        <a:off x="0" y="1354666"/>
        <a:ext cx="8128000" cy="1354666"/>
      </dsp:txXfrm>
    </dsp:sp>
    <dsp:sp modelId="{5D540480-C964-485F-BBE9-7060F009998A}">
      <dsp:nvSpPr>
        <dsp:cNvPr id="0" name=""/>
        <dsp:cNvSpPr/>
      </dsp:nvSpPr>
      <dsp:spPr>
        <a:xfrm>
          <a:off x="0" y="2709333"/>
          <a:ext cx="8128000" cy="0"/>
        </a:xfrm>
        <a:prstGeom prst="line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accent2">
              <a:hueOff val="-970242"/>
              <a:satOff val="-55952"/>
              <a:lumOff val="57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ED151C-CB58-4664-B7F3-A17A966C29F6}">
      <dsp:nvSpPr>
        <dsp:cNvPr id="0" name=""/>
        <dsp:cNvSpPr/>
      </dsp:nvSpPr>
      <dsp:spPr>
        <a:xfrm>
          <a:off x="0" y="2709333"/>
          <a:ext cx="8128000" cy="13546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ru-RU" sz="2100" kern="1200" dirty="0"/>
            <a:t>стажировки на базе инновационных образовательных организаций, субсидиарных сущностей (Центров образования «Точка роста», ИТ-кубов, </a:t>
          </a:r>
          <a:r>
            <a:rPr lang="ru-RU" altLang="ru-RU" sz="2100" kern="1200" dirty="0" err="1"/>
            <a:t>Кванториумов</a:t>
          </a:r>
          <a:r>
            <a:rPr lang="ru-RU" altLang="ru-RU" sz="2100" kern="1200" dirty="0"/>
            <a:t>, мастерских по приоритетным компетенциям, ЦОПП и др.)</a:t>
          </a:r>
        </a:p>
      </dsp:txBody>
      <dsp:txXfrm>
        <a:off x="0" y="2709333"/>
        <a:ext cx="8128000" cy="1354666"/>
      </dsp:txXfrm>
    </dsp:sp>
    <dsp:sp modelId="{EB6C4C87-20D7-446D-9419-AC89E9F2F32B}">
      <dsp:nvSpPr>
        <dsp:cNvPr id="0" name=""/>
        <dsp:cNvSpPr/>
      </dsp:nvSpPr>
      <dsp:spPr>
        <a:xfrm>
          <a:off x="0" y="4064000"/>
          <a:ext cx="8128000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100F0-EBCC-4E30-A7CC-BF077406AF59}">
      <dsp:nvSpPr>
        <dsp:cNvPr id="0" name=""/>
        <dsp:cNvSpPr/>
      </dsp:nvSpPr>
      <dsp:spPr>
        <a:xfrm>
          <a:off x="0" y="4064000"/>
          <a:ext cx="8128000" cy="13546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ru-RU" sz="2100" kern="1200"/>
            <a:t>включение педагогов в командную работу, вовлечение в практико-ориентированные формы обучения на основе сетевых технологий: форумы, тренинги, мастер-классы, педагогические мастерские </a:t>
          </a:r>
          <a:endParaRPr lang="ru-RU" altLang="ru-RU" sz="2100" kern="1200" dirty="0"/>
        </a:p>
      </dsp:txBody>
      <dsp:txXfrm>
        <a:off x="0" y="4064000"/>
        <a:ext cx="8128000" cy="135466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8ADAB0-FD4C-4546-A3BB-D1A05386B68A}">
      <dsp:nvSpPr>
        <dsp:cNvPr id="0" name=""/>
        <dsp:cNvSpPr/>
      </dsp:nvSpPr>
      <dsp:spPr>
        <a:xfrm>
          <a:off x="110394" y="0"/>
          <a:ext cx="3707506" cy="823202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19050" cap="flat" cmpd="sng" algn="ctr">
          <a:noFill/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 rtl="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400" b="1" i="0" kern="1200" baseline="0" dirty="0">
              <a:solidFill>
                <a:schemeClr val="bg1"/>
              </a:solidFill>
              <a:effectLst/>
            </a:rPr>
            <a:t>Обучение педагогов  для </a:t>
          </a:r>
          <a:r>
            <a:rPr lang="ru-RU" sz="1400" b="1" kern="1200" dirty="0">
              <a:solidFill>
                <a:schemeClr val="bg1"/>
              </a:solidFill>
              <a:effectLst/>
            </a:rPr>
            <a:t>центров  </a:t>
          </a:r>
        </a:p>
        <a:p>
          <a:pPr marL="0" lvl="0" indent="0" algn="ctr" defTabSz="622300" rtl="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400" b="1" kern="1200" dirty="0">
              <a:solidFill>
                <a:schemeClr val="bg1"/>
              </a:solidFill>
              <a:effectLst/>
            </a:rPr>
            <a:t>образования «Точка роста»</a:t>
          </a:r>
        </a:p>
      </dsp:txBody>
      <dsp:txXfrm>
        <a:off x="134505" y="24111"/>
        <a:ext cx="3659284" cy="774980"/>
      </dsp:txXfrm>
    </dsp:sp>
    <dsp:sp modelId="{63CFE89A-2518-440C-BCED-056C7EEC9D87}">
      <dsp:nvSpPr>
        <dsp:cNvPr id="0" name=""/>
        <dsp:cNvSpPr/>
      </dsp:nvSpPr>
      <dsp:spPr>
        <a:xfrm>
          <a:off x="481144" y="823202"/>
          <a:ext cx="174337" cy="5871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87132"/>
              </a:lnTo>
              <a:lnTo>
                <a:pt x="174337" y="58713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350A7C-311E-43C7-9211-F18929D27B6C}">
      <dsp:nvSpPr>
        <dsp:cNvPr id="0" name=""/>
        <dsp:cNvSpPr/>
      </dsp:nvSpPr>
      <dsp:spPr>
        <a:xfrm>
          <a:off x="655482" y="1152129"/>
          <a:ext cx="3570531" cy="516412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</a:schemeClr>
        </a:solidFill>
        <a:ln w="127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chemeClr val="tx1"/>
              </a:solidFill>
            </a:rPr>
            <a:t>работа на интерактивном оборудовании</a:t>
          </a:r>
        </a:p>
      </dsp:txBody>
      <dsp:txXfrm>
        <a:off x="670607" y="1167254"/>
        <a:ext cx="3540281" cy="486162"/>
      </dsp:txXfrm>
    </dsp:sp>
    <dsp:sp modelId="{9F367F31-F27A-4AD6-9CC2-A79982AADA18}">
      <dsp:nvSpPr>
        <dsp:cNvPr id="0" name=""/>
        <dsp:cNvSpPr/>
      </dsp:nvSpPr>
      <dsp:spPr>
        <a:xfrm>
          <a:off x="481144" y="823202"/>
          <a:ext cx="174337" cy="12302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30280"/>
              </a:lnTo>
              <a:lnTo>
                <a:pt x="174337" y="123028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720BB5-8738-42E2-8EA1-4DD9FCCF7B9A}">
      <dsp:nvSpPr>
        <dsp:cNvPr id="0" name=""/>
        <dsp:cNvSpPr/>
      </dsp:nvSpPr>
      <dsp:spPr>
        <a:xfrm>
          <a:off x="655482" y="1754833"/>
          <a:ext cx="3576012" cy="597298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</a:schemeClr>
        </a:solidFill>
        <a:ln w="127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chemeClr val="tx1"/>
              </a:solidFill>
            </a:rPr>
            <a:t>организация образовательной деятельности с использованием цифровых лабораторий</a:t>
          </a:r>
        </a:p>
      </dsp:txBody>
      <dsp:txXfrm>
        <a:off x="672976" y="1772327"/>
        <a:ext cx="3541024" cy="562310"/>
      </dsp:txXfrm>
    </dsp:sp>
    <dsp:sp modelId="{A4EF0B16-86A7-493A-B284-39F9E336EB44}">
      <dsp:nvSpPr>
        <dsp:cNvPr id="0" name=""/>
        <dsp:cNvSpPr/>
      </dsp:nvSpPr>
      <dsp:spPr>
        <a:xfrm>
          <a:off x="481144" y="823202"/>
          <a:ext cx="174337" cy="19871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87184"/>
              </a:lnTo>
              <a:lnTo>
                <a:pt x="174337" y="1987184"/>
              </a:lnTo>
            </a:path>
          </a:pathLst>
        </a:custGeom>
        <a:noFill/>
        <a:ln w="12700" cap="flat" cmpd="sng" algn="ctr">
          <a:solidFill>
            <a:schemeClr val="accent1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C4D488-AE97-4B0A-AB6A-0023597A8ED0}">
      <dsp:nvSpPr>
        <dsp:cNvPr id="0" name=""/>
        <dsp:cNvSpPr/>
      </dsp:nvSpPr>
      <dsp:spPr>
        <a:xfrm>
          <a:off x="655482" y="2409451"/>
          <a:ext cx="3548247" cy="801870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</a:schemeClr>
        </a:solidFill>
        <a:ln w="127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chemeClr val="tx1"/>
              </a:solidFill>
            </a:rPr>
            <a:t>организация образовательной деятельности на основе межпредметных технологий в цифровой среде</a:t>
          </a:r>
        </a:p>
      </dsp:txBody>
      <dsp:txXfrm>
        <a:off x="678968" y="2432937"/>
        <a:ext cx="3501275" cy="75489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8ADAB0-FD4C-4546-A3BB-D1A05386B68A}">
      <dsp:nvSpPr>
        <dsp:cNvPr id="0" name=""/>
        <dsp:cNvSpPr/>
      </dsp:nvSpPr>
      <dsp:spPr>
        <a:xfrm>
          <a:off x="144016" y="0"/>
          <a:ext cx="3707506" cy="823202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 w="19050" cap="flat" cmpd="sng" algn="ctr">
          <a:noFill/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 rtl="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400" b="1" i="0" kern="1200" baseline="0" dirty="0">
              <a:solidFill>
                <a:schemeClr val="bg1"/>
              </a:solidFill>
              <a:effectLst/>
            </a:rPr>
            <a:t>Обучение педагогов  для новых </a:t>
          </a:r>
          <a:r>
            <a:rPr lang="ru-RU" sz="1400" b="1" kern="1200" dirty="0">
              <a:solidFill>
                <a:schemeClr val="bg1"/>
              </a:solidFill>
              <a:effectLst/>
            </a:rPr>
            <a:t>образовательных комплексов</a:t>
          </a:r>
        </a:p>
      </dsp:txBody>
      <dsp:txXfrm>
        <a:off x="168127" y="24111"/>
        <a:ext cx="3659284" cy="774980"/>
      </dsp:txXfrm>
    </dsp:sp>
    <dsp:sp modelId="{63CFE89A-2518-440C-BCED-056C7EEC9D87}">
      <dsp:nvSpPr>
        <dsp:cNvPr id="0" name=""/>
        <dsp:cNvSpPr/>
      </dsp:nvSpPr>
      <dsp:spPr>
        <a:xfrm>
          <a:off x="514766" y="823202"/>
          <a:ext cx="133304" cy="6327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32727"/>
              </a:lnTo>
              <a:lnTo>
                <a:pt x="133304" y="63272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350A7C-311E-43C7-9211-F18929D27B6C}">
      <dsp:nvSpPr>
        <dsp:cNvPr id="0" name=""/>
        <dsp:cNvSpPr/>
      </dsp:nvSpPr>
      <dsp:spPr>
        <a:xfrm>
          <a:off x="648070" y="1152127"/>
          <a:ext cx="3570531" cy="607605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  <a:alpha val="90000"/>
          </a:schemeClr>
        </a:solidFill>
        <a:ln w="12700" cap="flat" cmpd="sng" algn="ctr">
          <a:solidFill>
            <a:schemeClr val="accent5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chemeClr val="accent5">
                  <a:lumMod val="75000"/>
                </a:schemeClr>
              </a:solidFill>
            </a:rPr>
            <a:t>технологии обучения в условиях открытой цифровой образовательной среды</a:t>
          </a:r>
        </a:p>
      </dsp:txBody>
      <dsp:txXfrm>
        <a:off x="665866" y="1169923"/>
        <a:ext cx="3534939" cy="572013"/>
      </dsp:txXfrm>
    </dsp:sp>
    <dsp:sp modelId="{9F367F31-F27A-4AD6-9CC2-A79982AADA18}">
      <dsp:nvSpPr>
        <dsp:cNvPr id="0" name=""/>
        <dsp:cNvSpPr/>
      </dsp:nvSpPr>
      <dsp:spPr>
        <a:xfrm>
          <a:off x="514766" y="823202"/>
          <a:ext cx="133307" cy="123004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30049"/>
              </a:lnTo>
              <a:lnTo>
                <a:pt x="133307" y="123004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720BB5-8738-42E2-8EA1-4DD9FCCF7B9A}">
      <dsp:nvSpPr>
        <dsp:cNvPr id="0" name=""/>
        <dsp:cNvSpPr/>
      </dsp:nvSpPr>
      <dsp:spPr>
        <a:xfrm>
          <a:off x="648074" y="1872207"/>
          <a:ext cx="3576012" cy="362090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  <a:alpha val="90000"/>
          </a:schemeClr>
        </a:solidFill>
        <a:ln w="12700" cap="flat" cmpd="sng" algn="ctr">
          <a:solidFill>
            <a:schemeClr val="accent5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chemeClr val="accent5">
                  <a:lumMod val="75000"/>
                </a:schemeClr>
              </a:solidFill>
            </a:rPr>
            <a:t>IT-обучение</a:t>
          </a:r>
        </a:p>
      </dsp:txBody>
      <dsp:txXfrm>
        <a:off x="658679" y="1882812"/>
        <a:ext cx="3554802" cy="340880"/>
      </dsp:txXfrm>
    </dsp:sp>
    <dsp:sp modelId="{A4EF0B16-86A7-493A-B284-39F9E336EB44}">
      <dsp:nvSpPr>
        <dsp:cNvPr id="0" name=""/>
        <dsp:cNvSpPr/>
      </dsp:nvSpPr>
      <dsp:spPr>
        <a:xfrm>
          <a:off x="514766" y="823202"/>
          <a:ext cx="133307" cy="19110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11028"/>
              </a:lnTo>
              <a:lnTo>
                <a:pt x="133307" y="1911028"/>
              </a:lnTo>
            </a:path>
          </a:pathLst>
        </a:custGeom>
        <a:noFill/>
        <a:ln w="12700" cap="flat" cmpd="sng" algn="ctr">
          <a:solidFill>
            <a:schemeClr val="accent5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C4D488-AE97-4B0A-AB6A-0023597A8ED0}">
      <dsp:nvSpPr>
        <dsp:cNvPr id="0" name=""/>
        <dsp:cNvSpPr/>
      </dsp:nvSpPr>
      <dsp:spPr>
        <a:xfrm>
          <a:off x="648074" y="2376264"/>
          <a:ext cx="3548247" cy="715932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  <a:alpha val="90000"/>
          </a:schemeClr>
        </a:solidFill>
        <a:ln w="12700" cap="flat" cmpd="sng" algn="ctr">
          <a:solidFill>
            <a:schemeClr val="accent5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chemeClr val="accent5">
                  <a:lumMod val="75000"/>
                </a:schemeClr>
              </a:solidFill>
            </a:rPr>
            <a:t>технологии развития интеллектуальных способностей и формирования </a:t>
          </a:r>
          <a:r>
            <a:rPr lang="ru-RU" sz="1400" b="1" kern="1200" dirty="0" err="1">
              <a:solidFill>
                <a:schemeClr val="accent5">
                  <a:lumMod val="75000"/>
                </a:schemeClr>
              </a:solidFill>
            </a:rPr>
            <a:t>креативности</a:t>
          </a:r>
          <a:endParaRPr lang="ru-RU" sz="1400" b="1" kern="1200" dirty="0">
            <a:solidFill>
              <a:schemeClr val="accent5">
                <a:lumMod val="75000"/>
              </a:schemeClr>
            </a:solidFill>
          </a:endParaRPr>
        </a:p>
      </dsp:txBody>
      <dsp:txXfrm>
        <a:off x="669043" y="2397233"/>
        <a:ext cx="3506309" cy="6739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EBC0F2-6C5E-42AF-BEE9-63BEE1D7457F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961CEE-7276-4B41-B003-EFC29FA624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47149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4FC4329-439A-4B32-9164-352575E9D165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57623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EFDC6D-7841-40DB-924A-F398EC1B753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1734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07CDC1-1641-4F4D-8CF6-722D43740630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24.11.2023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7C4FEBE-3667-4E2A-824A-755669D4360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3145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A87513-64C5-4193-A38D-B849944D91CA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24.11.2023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B9F032-796D-44F6-B7AD-177550D6DBB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152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4ED489-2C3D-42B1-82EE-450979C3C02C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24.11.2023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1A05C5-873A-4190-8C65-65E50E170DA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9136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27B152-EDFC-FD15-F250-747F7616C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5CBF8E-D289-4A13-9F49-21B63609411C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24.11.2023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4CBBFB-DDA8-B304-2900-BC42DD68E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2284E4-664A-6503-68A1-A526F7367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AA14826-B386-46ED-8078-DD46E7ADDD5D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2361478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0D70A4-81D8-3D9F-2BB6-2959CA0A1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69FB73-9CAA-40F0-A070-17B914CA8361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24.11.2023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EE5906-A37C-FDD0-B372-CB67A1669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6F6811-2FB4-32EC-59F4-2406DF004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A0360D-D4A4-4AE4-BF8A-A6A07DE0678A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5968204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47BBB-18FA-E4DC-F1FB-73C80B25F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E8C391D-23BD-45AA-8E0D-C28B47718F9B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24.11.2023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5D04A6-F4C3-BEE5-00E8-A4F7D1152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ECEAF-A215-5990-6076-4554B4D2F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7A3B485-1997-4CE8-B35F-DD57D38E1A56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8109028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3D69EF0-437C-A65B-0E2B-3CD1BBAD2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0B42796-9705-4A66-A46B-F5FE9837B796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24.11.2023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7AC9F6E-CD26-58E4-97E1-97BBFABAF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E7BCD02-04D9-F32C-5594-E79FD4763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AA1F4B0-0E0A-48DE-966D-5398654E3D84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232420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90B9D06-BF3B-D3EC-C501-DA434730D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1C90BC-014A-48A1-9ED8-37BA307C2E04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24.11.2023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C46AB95-E7B7-4799-3BDE-0732A1EE2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66BD3F0-E54D-C7FD-1C22-060143559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6279D3-CFC2-43A2-857E-E650FF77846D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6994900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CE00CB4A-CF08-5B13-9241-4F457A635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0D30C4D-3E4A-4F8E-9FCC-5E70D942860D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24.11.2023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BD9A3D8-8918-A1F9-8662-E94F50CB3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7B8AD43-9CFA-95C7-694E-75766C20D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DC6C5D-9CFB-42DE-80C8-F168003AE878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6271967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DB8BF5EE-8284-4AF6-1A50-B570A28DE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72FF0ED-CFED-46FC-A2D0-832A6DDB6991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24.11.2023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1A56630-A1C4-4DD1-9032-806F0CCFE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41229A9-20D1-A42A-8E13-C50681464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27F73D-31DD-478A-9BCC-01AD1240B708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8004950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1C9D35F-048D-BC4E-B5FD-F5A0B6597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46CC27-3153-49D3-868A-7E8BBC7B64F2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24.11.2023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D0058FB-4717-DEFA-981A-407291642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C56951A-AFBF-7A14-F006-8AD87F974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541F74-B734-4B27-BD69-95007E84A109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0243272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4C32E44-39A7-48D1-B42E-B9556EC5E59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24.11.2023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EFFFDF-F0DD-43DE-9B27-C5DD5C254B7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282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A93136F-9C2A-276E-8731-BD42943E4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B4A51E7-455B-480F-9846-EDD29DE59AC3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24.11.2023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0FFAFA0-A154-D2A6-BDBA-1164CB975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D100EEF-E177-5974-E12E-B78580B7B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6F4E3C-5AD8-4115-90E5-F6185811A6B1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2373983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BB7395-C9D1-7C9C-0259-1344D7C01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36D622-4EA9-49B8-9F1B-3B7525790CDC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24.11.2023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2D1823-DAFE-A621-4F93-53C002DBC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AC77C9-D9AB-67B8-F6BC-8E625D58D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7BD754C-6F4D-4601-AB07-6F928B1295CB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2863591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9AE839-029D-3C9F-B4BF-1422C4055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0B7B6C1-CB9F-4011-82A1-3B757ED5EE48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24.11.2023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475DE0-8826-30DD-B8AE-FBD733F83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92C8DA-D981-3645-9245-001A91A2B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EBA061B-22D5-46CB-94A9-F253AB6B36F6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1576382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1"/>
            <a:ext cx="103632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1"/>
            <a:ext cx="8534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11/24/2023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2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pPr marL="38172" marR="0" lvl="0" indent="0" algn="l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ru-RU" sz="1002" b="0" i="0" u="none" strike="noStrike" kern="1200" cap="none" spc="-5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</a:rPr>
              <a:pPr marL="38172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1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002" b="0" i="0" u="none" strike="noStrike" kern="1200" cap="none" spc="-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588625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5" b="1" i="0">
                <a:solidFill>
                  <a:srgbClr val="1B318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3" b="0" i="0">
                <a:solidFill>
                  <a:srgbClr val="6E2F9E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11/24/2023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2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pPr marL="38172" marR="0" lvl="0" indent="0" algn="l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ru-RU" sz="1002" b="0" i="0" u="none" strike="noStrike" kern="1200" cap="none" spc="-5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</a:rPr>
              <a:pPr marL="38172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1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002" b="0" i="0" u="none" strike="noStrike" kern="1200" cap="none" spc="-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571626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225886" y="3716298"/>
            <a:ext cx="5642058" cy="872200"/>
          </a:xfrm>
          <a:custGeom>
            <a:avLst/>
            <a:gdLst/>
            <a:ahLst/>
            <a:cxnLst/>
            <a:rect l="l" t="t" r="r" b="b"/>
            <a:pathLst>
              <a:path w="4948555" h="870585">
                <a:moveTo>
                  <a:pt x="4948428" y="0"/>
                </a:moveTo>
                <a:lnTo>
                  <a:pt x="0" y="0"/>
                </a:lnTo>
                <a:lnTo>
                  <a:pt x="0" y="870204"/>
                </a:lnTo>
                <a:lnTo>
                  <a:pt x="4948428" y="870204"/>
                </a:lnTo>
                <a:lnTo>
                  <a:pt x="4948428" y="0"/>
                </a:lnTo>
                <a:close/>
              </a:path>
            </a:pathLst>
          </a:custGeom>
          <a:solidFill>
            <a:srgbClr val="FCE1D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225886" y="4717896"/>
            <a:ext cx="5642058" cy="824487"/>
          </a:xfrm>
          <a:custGeom>
            <a:avLst/>
            <a:gdLst/>
            <a:ahLst/>
            <a:cxnLst/>
            <a:rect l="l" t="t" r="r" b="b"/>
            <a:pathLst>
              <a:path w="4948555" h="822960">
                <a:moveTo>
                  <a:pt x="4948428" y="0"/>
                </a:moveTo>
                <a:lnTo>
                  <a:pt x="0" y="0"/>
                </a:lnTo>
                <a:lnTo>
                  <a:pt x="0" y="411480"/>
                </a:lnTo>
                <a:lnTo>
                  <a:pt x="2768" y="459457"/>
                </a:lnTo>
                <a:lnTo>
                  <a:pt x="10867" y="505812"/>
                </a:lnTo>
                <a:lnTo>
                  <a:pt x="23988" y="550234"/>
                </a:lnTo>
                <a:lnTo>
                  <a:pt x="41823" y="592416"/>
                </a:lnTo>
                <a:lnTo>
                  <a:pt x="64062" y="632046"/>
                </a:lnTo>
                <a:lnTo>
                  <a:pt x="90397" y="668818"/>
                </a:lnTo>
                <a:lnTo>
                  <a:pt x="120519" y="702421"/>
                </a:lnTo>
                <a:lnTo>
                  <a:pt x="154120" y="732546"/>
                </a:lnTo>
                <a:lnTo>
                  <a:pt x="190890" y="758884"/>
                </a:lnTo>
                <a:lnTo>
                  <a:pt x="230521" y="781127"/>
                </a:lnTo>
                <a:lnTo>
                  <a:pt x="272704" y="798965"/>
                </a:lnTo>
                <a:lnTo>
                  <a:pt x="317131" y="812089"/>
                </a:lnTo>
                <a:lnTo>
                  <a:pt x="363492" y="820190"/>
                </a:lnTo>
                <a:lnTo>
                  <a:pt x="411480" y="822960"/>
                </a:lnTo>
                <a:lnTo>
                  <a:pt x="4948428" y="822960"/>
                </a:lnTo>
                <a:lnTo>
                  <a:pt x="4948428" y="0"/>
                </a:lnTo>
                <a:close/>
              </a:path>
            </a:pathLst>
          </a:custGeom>
          <a:solidFill>
            <a:srgbClr val="FCE1D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225886" y="2681109"/>
            <a:ext cx="5642058" cy="872200"/>
          </a:xfrm>
          <a:custGeom>
            <a:avLst/>
            <a:gdLst/>
            <a:ahLst/>
            <a:cxnLst/>
            <a:rect l="l" t="t" r="r" b="b"/>
            <a:pathLst>
              <a:path w="4948555" h="870585">
                <a:moveTo>
                  <a:pt x="4948428" y="0"/>
                </a:moveTo>
                <a:lnTo>
                  <a:pt x="0" y="0"/>
                </a:lnTo>
                <a:lnTo>
                  <a:pt x="0" y="870203"/>
                </a:lnTo>
                <a:lnTo>
                  <a:pt x="4948428" y="870203"/>
                </a:lnTo>
                <a:lnTo>
                  <a:pt x="4948428" y="0"/>
                </a:lnTo>
                <a:close/>
              </a:path>
            </a:pathLst>
          </a:custGeom>
          <a:solidFill>
            <a:srgbClr val="FCE1D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225886" y="1658134"/>
            <a:ext cx="5642058" cy="896375"/>
          </a:xfrm>
          <a:custGeom>
            <a:avLst/>
            <a:gdLst/>
            <a:ahLst/>
            <a:cxnLst/>
            <a:rect l="l" t="t" r="r" b="b"/>
            <a:pathLst>
              <a:path w="4948555" h="894714">
                <a:moveTo>
                  <a:pt x="4948428" y="0"/>
                </a:moveTo>
                <a:lnTo>
                  <a:pt x="447294" y="0"/>
                </a:lnTo>
                <a:lnTo>
                  <a:pt x="398555" y="2624"/>
                </a:lnTo>
                <a:lnTo>
                  <a:pt x="351336" y="10317"/>
                </a:lnTo>
                <a:lnTo>
                  <a:pt x="305911" y="22805"/>
                </a:lnTo>
                <a:lnTo>
                  <a:pt x="262553" y="39814"/>
                </a:lnTo>
                <a:lnTo>
                  <a:pt x="221533" y="61072"/>
                </a:lnTo>
                <a:lnTo>
                  <a:pt x="183125" y="86307"/>
                </a:lnTo>
                <a:lnTo>
                  <a:pt x="147601" y="115244"/>
                </a:lnTo>
                <a:lnTo>
                  <a:pt x="115235" y="147611"/>
                </a:lnTo>
                <a:lnTo>
                  <a:pt x="86299" y="183136"/>
                </a:lnTo>
                <a:lnTo>
                  <a:pt x="61067" y="221544"/>
                </a:lnTo>
                <a:lnTo>
                  <a:pt x="39810" y="262563"/>
                </a:lnTo>
                <a:lnTo>
                  <a:pt x="22802" y="305921"/>
                </a:lnTo>
                <a:lnTo>
                  <a:pt x="10316" y="351344"/>
                </a:lnTo>
                <a:lnTo>
                  <a:pt x="2624" y="398559"/>
                </a:lnTo>
                <a:lnTo>
                  <a:pt x="0" y="447294"/>
                </a:lnTo>
                <a:lnTo>
                  <a:pt x="0" y="894588"/>
                </a:lnTo>
                <a:lnTo>
                  <a:pt x="4948428" y="894588"/>
                </a:lnTo>
                <a:lnTo>
                  <a:pt x="4948428" y="0"/>
                </a:lnTo>
                <a:close/>
              </a:path>
            </a:pathLst>
          </a:custGeom>
          <a:solidFill>
            <a:srgbClr val="FCE1D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bg object 20"/>
          <p:cNvSpPr/>
          <p:nvPr/>
        </p:nvSpPr>
        <p:spPr>
          <a:xfrm>
            <a:off x="5867798" y="3716298"/>
            <a:ext cx="6180707" cy="872200"/>
          </a:xfrm>
          <a:custGeom>
            <a:avLst/>
            <a:gdLst/>
            <a:ahLst/>
            <a:cxnLst/>
            <a:rect l="l" t="t" r="r" b="b"/>
            <a:pathLst>
              <a:path w="5420995" h="870585">
                <a:moveTo>
                  <a:pt x="5420867" y="0"/>
                </a:moveTo>
                <a:lnTo>
                  <a:pt x="0" y="0"/>
                </a:lnTo>
                <a:lnTo>
                  <a:pt x="0" y="870204"/>
                </a:lnTo>
                <a:lnTo>
                  <a:pt x="5420867" y="870204"/>
                </a:lnTo>
                <a:lnTo>
                  <a:pt x="5420867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bg object 21"/>
          <p:cNvSpPr/>
          <p:nvPr/>
        </p:nvSpPr>
        <p:spPr>
          <a:xfrm>
            <a:off x="5867798" y="4717896"/>
            <a:ext cx="6180707" cy="824487"/>
          </a:xfrm>
          <a:custGeom>
            <a:avLst/>
            <a:gdLst/>
            <a:ahLst/>
            <a:cxnLst/>
            <a:rect l="l" t="t" r="r" b="b"/>
            <a:pathLst>
              <a:path w="5420995" h="822960">
                <a:moveTo>
                  <a:pt x="5420868" y="0"/>
                </a:moveTo>
                <a:lnTo>
                  <a:pt x="0" y="0"/>
                </a:lnTo>
                <a:lnTo>
                  <a:pt x="0" y="822960"/>
                </a:lnTo>
                <a:lnTo>
                  <a:pt x="5009387" y="822960"/>
                </a:lnTo>
                <a:lnTo>
                  <a:pt x="5057365" y="820190"/>
                </a:lnTo>
                <a:lnTo>
                  <a:pt x="5103720" y="812089"/>
                </a:lnTo>
                <a:lnTo>
                  <a:pt x="5148142" y="798965"/>
                </a:lnTo>
                <a:lnTo>
                  <a:pt x="5190324" y="781127"/>
                </a:lnTo>
                <a:lnTo>
                  <a:pt x="5229954" y="758884"/>
                </a:lnTo>
                <a:lnTo>
                  <a:pt x="5266726" y="732546"/>
                </a:lnTo>
                <a:lnTo>
                  <a:pt x="5300329" y="702421"/>
                </a:lnTo>
                <a:lnTo>
                  <a:pt x="5330454" y="668818"/>
                </a:lnTo>
                <a:lnTo>
                  <a:pt x="5356792" y="632046"/>
                </a:lnTo>
                <a:lnTo>
                  <a:pt x="5379035" y="592416"/>
                </a:lnTo>
                <a:lnTo>
                  <a:pt x="5396873" y="550234"/>
                </a:lnTo>
                <a:lnTo>
                  <a:pt x="5409997" y="505812"/>
                </a:lnTo>
                <a:lnTo>
                  <a:pt x="5418098" y="459457"/>
                </a:lnTo>
                <a:lnTo>
                  <a:pt x="5420868" y="411480"/>
                </a:lnTo>
                <a:lnTo>
                  <a:pt x="5420868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bg object 22"/>
          <p:cNvSpPr/>
          <p:nvPr/>
        </p:nvSpPr>
        <p:spPr>
          <a:xfrm>
            <a:off x="5867798" y="2681109"/>
            <a:ext cx="6180707" cy="872200"/>
          </a:xfrm>
          <a:custGeom>
            <a:avLst/>
            <a:gdLst/>
            <a:ahLst/>
            <a:cxnLst/>
            <a:rect l="l" t="t" r="r" b="b"/>
            <a:pathLst>
              <a:path w="5420995" h="870585">
                <a:moveTo>
                  <a:pt x="5420867" y="0"/>
                </a:moveTo>
                <a:lnTo>
                  <a:pt x="0" y="0"/>
                </a:lnTo>
                <a:lnTo>
                  <a:pt x="0" y="870203"/>
                </a:lnTo>
                <a:lnTo>
                  <a:pt x="5420867" y="870203"/>
                </a:lnTo>
                <a:lnTo>
                  <a:pt x="5420867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bg object 23"/>
          <p:cNvSpPr/>
          <p:nvPr/>
        </p:nvSpPr>
        <p:spPr>
          <a:xfrm>
            <a:off x="5867798" y="1658134"/>
            <a:ext cx="6180707" cy="896375"/>
          </a:xfrm>
          <a:custGeom>
            <a:avLst/>
            <a:gdLst/>
            <a:ahLst/>
            <a:cxnLst/>
            <a:rect l="l" t="t" r="r" b="b"/>
            <a:pathLst>
              <a:path w="5420995" h="894714">
                <a:moveTo>
                  <a:pt x="4973574" y="0"/>
                </a:moveTo>
                <a:lnTo>
                  <a:pt x="0" y="0"/>
                </a:lnTo>
                <a:lnTo>
                  <a:pt x="0" y="894588"/>
                </a:lnTo>
                <a:lnTo>
                  <a:pt x="5420868" y="894588"/>
                </a:lnTo>
                <a:lnTo>
                  <a:pt x="5420868" y="447294"/>
                </a:lnTo>
                <a:lnTo>
                  <a:pt x="5418243" y="398559"/>
                </a:lnTo>
                <a:lnTo>
                  <a:pt x="5410550" y="351344"/>
                </a:lnTo>
                <a:lnTo>
                  <a:pt x="5398062" y="305921"/>
                </a:lnTo>
                <a:lnTo>
                  <a:pt x="5381053" y="262563"/>
                </a:lnTo>
                <a:lnTo>
                  <a:pt x="5359795" y="221544"/>
                </a:lnTo>
                <a:lnTo>
                  <a:pt x="5334560" y="183136"/>
                </a:lnTo>
                <a:lnTo>
                  <a:pt x="5305623" y="147611"/>
                </a:lnTo>
                <a:lnTo>
                  <a:pt x="5273256" y="115244"/>
                </a:lnTo>
                <a:lnTo>
                  <a:pt x="5237731" y="86307"/>
                </a:lnTo>
                <a:lnTo>
                  <a:pt x="5199323" y="61072"/>
                </a:lnTo>
                <a:lnTo>
                  <a:pt x="5158304" y="39814"/>
                </a:lnTo>
                <a:lnTo>
                  <a:pt x="5114946" y="22805"/>
                </a:lnTo>
                <a:lnTo>
                  <a:pt x="5069523" y="10317"/>
                </a:lnTo>
                <a:lnTo>
                  <a:pt x="5022308" y="2624"/>
                </a:lnTo>
                <a:lnTo>
                  <a:pt x="4973574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5" b="1" i="0">
                <a:solidFill>
                  <a:srgbClr val="1B318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1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1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11/24/2023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2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pPr marL="38172" marR="0" lvl="0" indent="0" algn="l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ru-RU" sz="1002" b="0" i="0" u="none" strike="noStrike" kern="1200" cap="none" spc="-5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</a:rPr>
              <a:pPr marL="38172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1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002" b="0" i="0" u="none" strike="noStrike" kern="1200" cap="none" spc="-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6170498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5" b="1" i="0">
                <a:solidFill>
                  <a:srgbClr val="1B318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11/24/2023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2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pPr marL="38172" marR="0" lvl="0" indent="0" algn="l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ru-RU" sz="1002" b="0" i="0" u="none" strike="noStrike" kern="1200" cap="none" spc="-5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</a:rPr>
              <a:pPr marL="38172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1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002" b="0" i="0" u="none" strike="noStrike" kern="1200" cap="none" spc="-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4835162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29960" y="1"/>
            <a:ext cx="957405" cy="6853925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355067" y="152682"/>
            <a:ext cx="707194" cy="818380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" y="1"/>
            <a:ext cx="12190840" cy="6853927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1"/>
            <a:ext cx="12190842" cy="685392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11/24/2023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2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pPr marL="38172" marR="0" lvl="0" indent="0" algn="l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ru-RU" sz="1002" b="0" i="0" u="none" strike="noStrike" kern="1200" cap="none" spc="-5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</a:rPr>
              <a:pPr marL="38172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1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002" b="0" i="0" u="none" strike="noStrike" kern="1200" cap="none" spc="-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25453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1"/>
            <a:ext cx="10363200" cy="3847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1"/>
            <a:ext cx="8534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11/24/2023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10986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505" b="1" i="0">
                <a:solidFill>
                  <a:schemeClr val="bg1"/>
                </a:solidFill>
                <a:latin typeface="Courier New"/>
                <a:cs typeface="Courier Ne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11/24/2023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630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703CA77-8331-4ECD-80AC-73B961A39F3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24.11.2023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A765B3B-2DCC-44B6-9E39-50AF419546D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4784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505" b="1" i="0">
                <a:solidFill>
                  <a:schemeClr val="bg1"/>
                </a:solidFill>
                <a:latin typeface="Courier New"/>
                <a:cs typeface="Courier Ne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1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1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11/24/2023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63377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505" b="1" i="0">
                <a:solidFill>
                  <a:schemeClr val="bg1"/>
                </a:solidFill>
                <a:latin typeface="Courier New"/>
                <a:cs typeface="Courier Ne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11/24/2023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25878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517797" y="5379012"/>
            <a:ext cx="10910537" cy="618365"/>
          </a:xfrm>
          <a:custGeom>
            <a:avLst/>
            <a:gdLst/>
            <a:ahLst/>
            <a:cxnLst/>
            <a:rect l="l" t="t" r="r" b="b"/>
            <a:pathLst>
              <a:path w="9569450" h="617220">
                <a:moveTo>
                  <a:pt x="9260586" y="0"/>
                </a:moveTo>
                <a:lnTo>
                  <a:pt x="9260586" y="154305"/>
                </a:lnTo>
                <a:lnTo>
                  <a:pt x="0" y="154305"/>
                </a:lnTo>
                <a:lnTo>
                  <a:pt x="0" y="462915"/>
                </a:lnTo>
                <a:lnTo>
                  <a:pt x="9260586" y="462915"/>
                </a:lnTo>
                <a:lnTo>
                  <a:pt x="9260586" y="617220"/>
                </a:lnTo>
                <a:lnTo>
                  <a:pt x="9569196" y="308610"/>
                </a:lnTo>
                <a:lnTo>
                  <a:pt x="9260586" y="0"/>
                </a:lnTo>
                <a:close/>
              </a:path>
            </a:pathLst>
          </a:custGeom>
          <a:solidFill>
            <a:srgbClr val="1B318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13446" y="1"/>
            <a:ext cx="7777394" cy="5273661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4413445" y="0"/>
            <a:ext cx="0" cy="5273917"/>
          </a:xfrm>
          <a:custGeom>
            <a:avLst/>
            <a:gdLst/>
            <a:ahLst/>
            <a:cxnLst/>
            <a:rect l="l" t="t" r="r" b="b"/>
            <a:pathLst>
              <a:path h="5264150">
                <a:moveTo>
                  <a:pt x="0" y="0"/>
                </a:moveTo>
                <a:lnTo>
                  <a:pt x="0" y="5263895"/>
                </a:lnTo>
              </a:path>
            </a:pathLst>
          </a:custGeom>
          <a:ln w="12192">
            <a:solidFill>
              <a:srgbClr val="41709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11/24/2023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22659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E99793-90D7-5C41-B825-D0F0403F4D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41BA7A9-8E37-9442-975A-59B02AA7BD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645A90-243E-894C-B7E5-4263AC7D4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68F05D-DE4D-E04A-A7DB-F2F645796711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24.11.2023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A99FFDF-594F-BC40-B219-459648AEF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A173887-53DD-6448-B2E9-CBBB7EFA2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91D962-E59F-6646-8FBD-5F53A0D98DF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38071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ADB717-3E7C-DA4C-A209-93EDA34E3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5524189-8525-9546-9824-119047F0C6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68A83DC-F190-B843-996C-84CC8CF18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68F05D-DE4D-E04A-A7DB-F2F645796711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24.11.2023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E3F136-C331-F846-8C8F-1C320FB13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D2AA05A-969E-BE49-B6FC-6D3BB0DD9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91D962-E59F-6646-8FBD-5F53A0D98DF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26147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151665-45C5-A74A-90A8-E8EE284C7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BD41CC2-CB68-DD48-B956-32A631F7ED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20CB13E-35D1-824E-96F6-BFC806A5C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68F05D-DE4D-E04A-A7DB-F2F645796711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24.11.2023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24ADAA-7FDD-054A-A693-469236F2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74B7D0B-F048-B740-AD83-33868492D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91D962-E59F-6646-8FBD-5F53A0D98DF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56639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D91128-E21B-A04E-AC9D-AA253E2A4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D2322CB-97A3-124A-AD9C-50A63242BE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49709F3-1C4A-AA4D-B5FD-B83E098BCC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1DDBE1D-ACB4-D049-96D8-C3DEB0FEF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68F05D-DE4D-E04A-A7DB-F2F645796711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24.11.2023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FA53DEE-1068-CE4D-8DED-DBBA60741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6FCE617-84EE-C44E-82CE-123A7B1FA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91D962-E59F-6646-8FBD-5F53A0D98DF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88008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F25DB0-7BFD-474E-BEB4-08BB0FB1B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FC3E-4C50-0441-844E-181B57FB5F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213F9FC-BFBC-094E-B256-07E6B7555B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02ACB45-98CC-634A-AB68-A8BA596F8A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8725193-2E72-2147-B399-D3E2A8B1FB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8F504A9-B854-4644-B77B-8A21755F0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68F05D-DE4D-E04A-A7DB-F2F645796711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24.11.2023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2EB7D2B-DC99-F54E-8351-29A25CF2C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E141CC4-A5A2-5F4F-A755-BFAD0FC2F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91D962-E59F-6646-8FBD-5F53A0D98DF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57412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F324CD-C323-204A-8877-30EA152A2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D46BFE9-6331-D644-B75E-A5BD13B2A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68F05D-DE4D-E04A-A7DB-F2F645796711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24.11.2023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9824931-CA8A-DF47-905F-07C5CA8CC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B24C2B4-A684-3E43-8092-28FFAB1EB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91D962-E59F-6646-8FBD-5F53A0D98DF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91801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BAC74B9-0BF9-3844-87F0-675E77B32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68F05D-DE4D-E04A-A7DB-F2F645796711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24.11.2023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1103C8B-D9D1-2E40-927B-AE7AB470A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961E4D5-30B1-A44E-BA63-0E56806D5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91D962-E59F-6646-8FBD-5F53A0D98DF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5340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B44397B-51FD-4314-9B03-02DAC8C10D44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24.11.2023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2CFDCC5-C7FB-4F9B-A09B-872639C9343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6461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90A14C-F443-3D4A-B574-F620FC869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672C99F-60FA-D84E-AE7A-957D594173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2A2B38A-DD52-CC4C-ACCE-11AF020B5D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ECA3203-E981-0545-A2ED-47D054A346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68F05D-DE4D-E04A-A7DB-F2F645796711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24.11.2023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920FEA8-A5AF-0047-83BD-DC7C70B3B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77AFB01-6387-1D4B-B84B-459EC7938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91D962-E59F-6646-8FBD-5F53A0D98DF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56297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019599-A242-DE49-B65A-496ECC390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E02507C-607F-1844-BAEF-E68CD878F0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D3D2B51-DCDA-D242-ABB0-EB9F962E9B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0360E74-63A5-7147-8A61-0C313A0CD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68F05D-DE4D-E04A-A7DB-F2F645796711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24.11.2023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6722820-6302-814F-8250-F949A817E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EB74C7F-E51E-DC4A-8BE9-B5905A495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91D962-E59F-6646-8FBD-5F53A0D98DF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2936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79C376-08ED-9A4C-BF71-26568C754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A4D8150-C91C-244C-8DD6-0D0E5DF50E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D14F29-6E99-3245-9126-31D456FFA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68F05D-DE4D-E04A-A7DB-F2F645796711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24.11.2023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C69098-94D1-374C-BD61-3388B975F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45D988-B062-B94A-895A-F4078B62D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91D962-E59F-6646-8FBD-5F53A0D98DF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9578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75BAA7F-371C-8340-B39F-A9F0A1AC1D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73DF874-4458-6A4F-9E7A-01FD8779B0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E490515-0BB0-A747-BDF8-EE36AE08D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68F05D-DE4D-E04A-A7DB-F2F645796711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24.11.2023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209D9-EAFF-9540-94B2-803085673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1E636C9-4EF3-FE4B-AF7A-FE9462EE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91D962-E59F-6646-8FBD-5F53A0D98DF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15394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2072520" y="71280"/>
            <a:ext cx="10017720" cy="13003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181818"/>
              </a:solid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subTitle"/>
          </p:nvPr>
        </p:nvSpPr>
        <p:spPr>
          <a:xfrm>
            <a:off x="1295280" y="1828800"/>
            <a:ext cx="10794600" cy="43430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27459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68151B-0085-5397-B4C2-BB6BBD780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E121EF-7B1F-41DD-AF21-C40BE6FC9AF5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24.11.2023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E04DD52-4494-935F-F800-D34DB9777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F86ECF-B347-736F-E621-2EBE293C6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2AD265-ED21-4DA4-A7D0-570E08CCAB0C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73901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517C725-FDA8-4847-99D4-A9B137EBA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B2FC8F-C6B8-41D4-9220-2DCE9749BD71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24.11.2023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259AC3B-DD97-39A7-A5F9-1BCB05D11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4F1145-881F-DDE8-45FD-4D35D643E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77AAD71-6784-4FC8-83DB-48A521D3340A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673638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0ECDFB8-106F-6D43-B3AB-3ECF8DF4A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3C19E8-C714-4522-871F-456D12030DE6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24.11.2023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841DCE-BFFE-0EB8-AC03-27D080E35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E712B7-0F49-4299-680D-60CB91915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6080CA8-7775-4E6E-BAF1-1A709578FDF6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172570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0CDA4A7D-E688-4918-79F3-E44EB632E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67A5E1-52BC-4356-BA29-86F8B086AB14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24.11.2023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FDDBCBEE-AA6D-9972-99DF-9208B2E4C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F7BC00D8-7FF3-2AC1-3DF8-67C4A8A3B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7E26D95-865B-4BCB-9788-0C4F2FF9E179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73514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>
                <a16:creationId xmlns:a16="http://schemas.microsoft.com/office/drawing/2014/main" id="{590B64F7-D5C2-01FF-D5DB-653222079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0C4AD8-3282-44A2-A3CC-23D8A56CCB07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24.11.2023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C610FA48-283F-16E3-C499-3F39B3E8A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5B9769B1-2F46-B896-D7AA-73500B9F6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C0DDA7-386E-4714-A67A-7C6A7052EEE4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3246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3C4323-E78E-4353-A31D-ACB1C425F062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24.11.2023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78BE303-3116-43DF-914E-EC993E53693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3222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>
                <a16:creationId xmlns:a16="http://schemas.microsoft.com/office/drawing/2014/main" id="{F49C3364-1398-30E0-136F-65A437BC8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204FDA-D942-4410-8E4C-D2BC6B410ECC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24.11.2023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64385746-ACC2-7351-0415-0AD45F8C5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0FC58525-19B3-706E-8D75-C756B164E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7C08AB-48F9-4438-968B-E945FD1ED18A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894481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>
                <a16:creationId xmlns:a16="http://schemas.microsoft.com/office/drawing/2014/main" id="{A183EE00-1ADA-EE6B-E56B-0099544DA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7D68E2-DE5C-4CC2-8FBC-A0385FC0AFD1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24.11.2023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:a16="http://schemas.microsoft.com/office/drawing/2014/main" id="{AC300112-B6DC-E789-CF14-6CED84E68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id="{00CCE566-4C92-37D1-3C3D-47CB1B7DF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C16ECC-3D40-49FB-B69D-AA6EB5817506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4533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6AEE6C9C-DAAF-C648-8912-2D9725418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6CC5F1-CFE2-48B3-B48E-C4D1D4BBFF00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24.11.2023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82EB4059-9171-1EEB-5EEE-7E4C88F2B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5EA9041B-CA50-C3DB-68B3-5C5C0EBEF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A27935-7A75-4650-9CC3-0BABFE77FDC0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324916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A8EBC2E2-AAD6-37F8-2D7A-682761039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1D62F1-EDA2-4EF4-9710-857E2F67BCA8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24.11.2023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B64D89F1-2E9F-5B49-A3E9-DA7E16840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0232F262-D7F5-7DAA-0809-DF84E4981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E6DB85-1AB5-416F-B7C3-7C65EBF646AA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729988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CEBE7C-F399-0708-6FCB-F76177436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EFBA49-D4AB-4A13-9BE2-8AFA483EBB20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24.11.2023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53BDA3-E2E4-DBF4-B81A-56F2C19BF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9308D5E-DEA8-AF20-4965-6603BC110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FFC7D54-B062-41B4-A709-95323BDDE845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898045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BEAB09-E27C-2B0A-2198-91C2B2FBE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2CE7C1-E098-4884-A06D-0CB54B6C7C92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24.11.2023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7CD57C-FA14-752E-E16A-ABB48B3EA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7789500-0B4C-B1AD-2636-8464A80CF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4699D2-4298-40C6-ACA5-E4B1D4BE2AFC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138090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D0DB62-382D-4A47-99DC-F63FC1AA8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1B0B32-005F-49C3-92CE-61986AE016B9}" type="datetimeFigureOut">
              <a:rPr lang="ru-RU"/>
              <a:pPr>
                <a:defRPr/>
              </a:pPr>
              <a:t>24.11.2023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AFD1CA-6123-4D10-801B-9DC566523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43A47-507A-45BB-8F5C-7B1DEBB73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C1FD46-1CBE-4F8F-B188-33237DE875C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72110628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C99555-E289-45EA-8C98-B083A35A81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5F8E1D-C7DA-43AF-A087-066B4C76695C}" type="datetimeFigureOut">
              <a:rPr lang="ru-RU"/>
              <a:pPr>
                <a:defRPr/>
              </a:pPr>
              <a:t>24.11.2023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3A8F69-5B22-40C2-8669-6EF339D9C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733EDD-5474-4D1B-AA53-85DA99369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06DF06-7E79-49CF-844E-CF0AE1A6379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30249141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88F35C-DCC4-48A0-808E-9D2B28001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93091F-70A9-4779-A777-549B120A421B}" type="datetimeFigureOut">
              <a:rPr lang="ru-RU"/>
              <a:pPr>
                <a:defRPr/>
              </a:pPr>
              <a:t>24.11.2023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BA8996-4FBF-4E47-AF36-0D26040B8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386326-2B56-4495-97A8-069D0E1DB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770495-17F7-452B-9798-9B9CABD79FA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54146781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E0B8DE2-931C-4270-991D-158C59C1B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860E86-EDFA-4461-BD8D-8527E66C957B}" type="datetimeFigureOut">
              <a:rPr lang="ru-RU"/>
              <a:pPr>
                <a:defRPr/>
              </a:pPr>
              <a:t>24.11.2023</a:t>
            </a:fld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FAB65B0-2C56-40C9-95A7-BCD2C4FF6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7FFFC3B-7E38-4B5A-808C-FBE850E95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C257B-EF3F-45E9-ABF8-3104F19EDC9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5005662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4A5163-889E-456B-ADAC-9E8FB10985B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24.11.2023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70B349E-FACD-4C45-9CAA-098187886AC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5411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BB131BB-67DA-4EB4-86F1-1BDE3F5E9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B2A5DE-276A-4995-B5EC-208403EDFDBD}" type="datetimeFigureOut">
              <a:rPr lang="ru-RU"/>
              <a:pPr>
                <a:defRPr/>
              </a:pPr>
              <a:t>24.11.2023</a:t>
            </a:fld>
            <a:endParaRPr lang="ru-RU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CAB0033-5A2C-4089-8A05-01E53E409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676FC22-2396-400C-BAE7-D703519F3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5E2FD4-84C4-407A-BE70-1D91B08FF19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91110916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5EC13561-0439-4B58-B2BB-68D85752E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8DF765-50D4-4D40-BC13-CBDF3FEBD75A}" type="datetimeFigureOut">
              <a:rPr lang="ru-RU"/>
              <a:pPr>
                <a:defRPr/>
              </a:pPr>
              <a:t>24.11.2023</a:t>
            </a:fld>
            <a:endParaRPr lang="ru-R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B29063F-A1A4-4D56-B463-C12C11CE0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1CCE61-80DE-47E4-92D3-DE1E428FD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2CD5A1-84A8-4A63-A2F7-F1B910E8F87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91896779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FBE928A-BEE8-4F52-BF38-5F6FE5AE5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7042FA-A451-4A44-B43C-BAE5478AA999}" type="datetimeFigureOut">
              <a:rPr lang="ru-RU"/>
              <a:pPr>
                <a:defRPr/>
              </a:pPr>
              <a:t>24.11.2023</a:t>
            </a:fld>
            <a:endParaRPr lang="ru-R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2AD043F-0BFB-4098-A40A-14542A343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4FB864A-C84B-4B6E-BA62-AF3F0836D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E45AA3-C82E-4A01-8E80-29D9FA7A4AC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7140733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3F5ED39-C210-47F4-AD7A-F45FE7D56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0AF303-081D-4AE8-B3FC-0F327E920606}" type="datetimeFigureOut">
              <a:rPr lang="ru-RU"/>
              <a:pPr>
                <a:defRPr/>
              </a:pPr>
              <a:t>24.11.2023</a:t>
            </a:fld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12496EC-255F-4ECD-A2E4-A5B0C9AE8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D7140B6-8F4D-4BDF-B862-07513D763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E0ADE-B143-47BB-8CC0-4A00665D784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45817911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0AB34ED-4CF7-46D9-B074-011E6DC60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CCA152-7951-4407-A451-78AE770D0D8E}" type="datetimeFigureOut">
              <a:rPr lang="ru-RU"/>
              <a:pPr>
                <a:defRPr/>
              </a:pPr>
              <a:t>24.11.2023</a:t>
            </a:fld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DEF6E4E-7CFB-4B09-A92B-379CC5A92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59861E9-F721-45EB-818C-03E7E1687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877655-459C-4882-B00F-C9F3B3ABA6D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13292575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3B4E4A-E58D-497D-AB27-3B0182F5C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9F193A-0B60-42F7-AF99-7360B217D280}" type="datetimeFigureOut">
              <a:rPr lang="ru-RU"/>
              <a:pPr>
                <a:defRPr/>
              </a:pPr>
              <a:t>24.11.2023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137E9A-2127-49C8-B3C3-5E38D5363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D2795B-5EBF-4B4E-BB5D-B308C8497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70E073-D6FC-4427-9BC8-88811A47F78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68247632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D11CE8-F183-43B8-B6C2-E29B28441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323E71-3F00-4FB7-8B73-527C2FCE13D2}" type="datetimeFigureOut">
              <a:rPr lang="ru-RU"/>
              <a:pPr>
                <a:defRPr/>
              </a:pPr>
              <a:t>24.11.2023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CD863D-8E6B-49FB-8806-14A9CB968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37E09C-3FDA-49F4-BF75-B3EDCF421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66F63F-9D15-4592-8064-EF0AA25471A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8318747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AA1054D-DB3A-46B6-BCF2-579E691C9424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24.11.2023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1CB5043-09B5-4994-9BEA-2D808A9063D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006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78E953-37E2-4A17-BF93-382987B8FDF0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24.11.2023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5AA1B4-7249-4FDA-997C-1E79FCB1A5D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6470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FDC551-9930-4002-95F4-7093AB91C04C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24.11.2023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976C847-A91F-47B6-9A70-767319CF2D5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2273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61C2CC0-AC76-4F93-AA77-8BD99BAB64A7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24.11.2023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D566BC9-A19B-4813-9530-8CB3DA1C8C34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972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>
            <a:extLst>
              <a:ext uri="{FF2B5EF4-FFF2-40B4-BE49-F238E27FC236}">
                <a16:creationId xmlns:a16="http://schemas.microsoft.com/office/drawing/2014/main" id="{8AD2C448-5473-C735-5DAD-DCE24744D2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en-US" altLang="ru-RU"/>
          </a:p>
        </p:txBody>
      </p:sp>
      <p:sp>
        <p:nvSpPr>
          <p:cNvPr id="3075" name="Text Placeholder 2">
            <a:extLst>
              <a:ext uri="{FF2B5EF4-FFF2-40B4-BE49-F238E27FC236}">
                <a16:creationId xmlns:a16="http://schemas.microsoft.com/office/drawing/2014/main" id="{7B6A845A-8EC0-D536-C3D1-77EE012DB4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EDB093-C1C6-A93C-D425-10548DBCC1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5E9AB8-488E-491F-97B9-BDFE7C17032A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24.11.2023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CE61FD-8C0A-214A-CE99-7F3B7A5067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8CEB3B-3730-FE45-9D10-4320B8A67E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177B8C-3C48-47BB-9CE3-6A807D7DFCA7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5950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fade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72135" y="148484"/>
            <a:ext cx="11847727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1B318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31499" y="1620346"/>
            <a:ext cx="1132900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rgbClr val="6E2F9E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1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1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11/24/2023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434707" y="6559587"/>
            <a:ext cx="272219" cy="1542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2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pPr marL="38172" marR="0" lvl="0" indent="0" algn="l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ru-RU" sz="1002" b="0" i="0" u="none" strike="noStrike" kern="1200" cap="none" spc="-5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</a:rPr>
              <a:pPr marL="38172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1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002" b="0" i="0" u="none" strike="noStrike" kern="1200" cap="none" spc="-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372728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8069">
        <a:defRPr>
          <a:latin typeface="+mn-lt"/>
          <a:ea typeface="+mn-ea"/>
          <a:cs typeface="+mn-cs"/>
        </a:defRPr>
      </a:lvl2pPr>
      <a:lvl3pPr marL="916137">
        <a:defRPr>
          <a:latin typeface="+mn-lt"/>
          <a:ea typeface="+mn-ea"/>
          <a:cs typeface="+mn-cs"/>
        </a:defRPr>
      </a:lvl3pPr>
      <a:lvl4pPr marL="1374206">
        <a:defRPr>
          <a:latin typeface="+mn-lt"/>
          <a:ea typeface="+mn-ea"/>
          <a:cs typeface="+mn-cs"/>
        </a:defRPr>
      </a:lvl4pPr>
      <a:lvl5pPr marL="1832275">
        <a:defRPr>
          <a:latin typeface="+mn-lt"/>
          <a:ea typeface="+mn-ea"/>
          <a:cs typeface="+mn-cs"/>
        </a:defRPr>
      </a:lvl5pPr>
      <a:lvl6pPr marL="2290343">
        <a:defRPr>
          <a:latin typeface="+mn-lt"/>
          <a:ea typeface="+mn-ea"/>
          <a:cs typeface="+mn-cs"/>
        </a:defRPr>
      </a:lvl6pPr>
      <a:lvl7pPr marL="2748412">
        <a:defRPr>
          <a:latin typeface="+mn-lt"/>
          <a:ea typeface="+mn-ea"/>
          <a:cs typeface="+mn-cs"/>
        </a:defRPr>
      </a:lvl7pPr>
      <a:lvl8pPr marL="3206481">
        <a:defRPr>
          <a:latin typeface="+mn-lt"/>
          <a:ea typeface="+mn-ea"/>
          <a:cs typeface="+mn-cs"/>
        </a:defRPr>
      </a:lvl8pPr>
      <a:lvl9pPr marL="3664549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8069">
        <a:defRPr>
          <a:latin typeface="+mn-lt"/>
          <a:ea typeface="+mn-ea"/>
          <a:cs typeface="+mn-cs"/>
        </a:defRPr>
      </a:lvl2pPr>
      <a:lvl3pPr marL="916137">
        <a:defRPr>
          <a:latin typeface="+mn-lt"/>
          <a:ea typeface="+mn-ea"/>
          <a:cs typeface="+mn-cs"/>
        </a:defRPr>
      </a:lvl3pPr>
      <a:lvl4pPr marL="1374206">
        <a:defRPr>
          <a:latin typeface="+mn-lt"/>
          <a:ea typeface="+mn-ea"/>
          <a:cs typeface="+mn-cs"/>
        </a:defRPr>
      </a:lvl4pPr>
      <a:lvl5pPr marL="1832275">
        <a:defRPr>
          <a:latin typeface="+mn-lt"/>
          <a:ea typeface="+mn-ea"/>
          <a:cs typeface="+mn-cs"/>
        </a:defRPr>
      </a:lvl5pPr>
      <a:lvl6pPr marL="2290343">
        <a:defRPr>
          <a:latin typeface="+mn-lt"/>
          <a:ea typeface="+mn-ea"/>
          <a:cs typeface="+mn-cs"/>
        </a:defRPr>
      </a:lvl6pPr>
      <a:lvl7pPr marL="2748412">
        <a:defRPr>
          <a:latin typeface="+mn-lt"/>
          <a:ea typeface="+mn-ea"/>
          <a:cs typeface="+mn-cs"/>
        </a:defRPr>
      </a:lvl7pPr>
      <a:lvl8pPr marL="3206481">
        <a:defRPr>
          <a:latin typeface="+mn-lt"/>
          <a:ea typeface="+mn-ea"/>
          <a:cs typeface="+mn-cs"/>
        </a:defRPr>
      </a:lvl8pPr>
      <a:lvl9pPr marL="3664549">
        <a:defRPr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451818" y="685926"/>
            <a:ext cx="3288364" cy="3847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00" b="1" i="0">
                <a:solidFill>
                  <a:schemeClr val="bg1"/>
                </a:solidFill>
                <a:latin typeface="Courier New"/>
                <a:cs typeface="Courier Ne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1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1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11/24/2023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1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7674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8069">
        <a:defRPr>
          <a:latin typeface="+mn-lt"/>
          <a:ea typeface="+mn-ea"/>
          <a:cs typeface="+mn-cs"/>
        </a:defRPr>
      </a:lvl2pPr>
      <a:lvl3pPr marL="916137">
        <a:defRPr>
          <a:latin typeface="+mn-lt"/>
          <a:ea typeface="+mn-ea"/>
          <a:cs typeface="+mn-cs"/>
        </a:defRPr>
      </a:lvl3pPr>
      <a:lvl4pPr marL="1374206">
        <a:defRPr>
          <a:latin typeface="+mn-lt"/>
          <a:ea typeface="+mn-ea"/>
          <a:cs typeface="+mn-cs"/>
        </a:defRPr>
      </a:lvl4pPr>
      <a:lvl5pPr marL="1832275">
        <a:defRPr>
          <a:latin typeface="+mn-lt"/>
          <a:ea typeface="+mn-ea"/>
          <a:cs typeface="+mn-cs"/>
        </a:defRPr>
      </a:lvl5pPr>
      <a:lvl6pPr marL="2290343">
        <a:defRPr>
          <a:latin typeface="+mn-lt"/>
          <a:ea typeface="+mn-ea"/>
          <a:cs typeface="+mn-cs"/>
        </a:defRPr>
      </a:lvl6pPr>
      <a:lvl7pPr marL="2748412">
        <a:defRPr>
          <a:latin typeface="+mn-lt"/>
          <a:ea typeface="+mn-ea"/>
          <a:cs typeface="+mn-cs"/>
        </a:defRPr>
      </a:lvl7pPr>
      <a:lvl8pPr marL="3206481">
        <a:defRPr>
          <a:latin typeface="+mn-lt"/>
          <a:ea typeface="+mn-ea"/>
          <a:cs typeface="+mn-cs"/>
        </a:defRPr>
      </a:lvl8pPr>
      <a:lvl9pPr marL="3664549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8069">
        <a:defRPr>
          <a:latin typeface="+mn-lt"/>
          <a:ea typeface="+mn-ea"/>
          <a:cs typeface="+mn-cs"/>
        </a:defRPr>
      </a:lvl2pPr>
      <a:lvl3pPr marL="916137">
        <a:defRPr>
          <a:latin typeface="+mn-lt"/>
          <a:ea typeface="+mn-ea"/>
          <a:cs typeface="+mn-cs"/>
        </a:defRPr>
      </a:lvl3pPr>
      <a:lvl4pPr marL="1374206">
        <a:defRPr>
          <a:latin typeface="+mn-lt"/>
          <a:ea typeface="+mn-ea"/>
          <a:cs typeface="+mn-cs"/>
        </a:defRPr>
      </a:lvl4pPr>
      <a:lvl5pPr marL="1832275">
        <a:defRPr>
          <a:latin typeface="+mn-lt"/>
          <a:ea typeface="+mn-ea"/>
          <a:cs typeface="+mn-cs"/>
        </a:defRPr>
      </a:lvl5pPr>
      <a:lvl6pPr marL="2290343">
        <a:defRPr>
          <a:latin typeface="+mn-lt"/>
          <a:ea typeface="+mn-ea"/>
          <a:cs typeface="+mn-cs"/>
        </a:defRPr>
      </a:lvl6pPr>
      <a:lvl7pPr marL="2748412">
        <a:defRPr>
          <a:latin typeface="+mn-lt"/>
          <a:ea typeface="+mn-ea"/>
          <a:cs typeface="+mn-cs"/>
        </a:defRPr>
      </a:lvl7pPr>
      <a:lvl8pPr marL="3206481">
        <a:defRPr>
          <a:latin typeface="+mn-lt"/>
          <a:ea typeface="+mn-ea"/>
          <a:cs typeface="+mn-cs"/>
        </a:defRPr>
      </a:lvl8pPr>
      <a:lvl9pPr marL="3664549">
        <a:defRPr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A209F9-9562-5448-9D1B-E111E4F6E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AD04E47-98EE-1442-A21D-AEF7C90808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A7DC62-CE18-BD47-9E7C-46C8FE342D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68F05D-DE4D-E04A-A7DB-F2F645796711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24.11.2023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A74D8A-CF7A-B945-99CD-F47A970097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FD02FD-8C9E-8443-8316-784C0E4FF5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91D962-E59F-6646-8FBD-5F53A0D98DF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1123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>
            <a:extLst>
              <a:ext uri="{FF2B5EF4-FFF2-40B4-BE49-F238E27FC236}">
                <a16:creationId xmlns:a16="http://schemas.microsoft.com/office/drawing/2014/main" id="{53CD31F1-80AE-2AB5-66E3-6379343992A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>
            <a:extLst>
              <a:ext uri="{FF2B5EF4-FFF2-40B4-BE49-F238E27FC236}">
                <a16:creationId xmlns:a16="http://schemas.microsoft.com/office/drawing/2014/main" id="{260E0489-518F-CA71-3CC5-E82AAE85AFC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33CCBA-1EBC-22A7-5D14-FCDF4A1B89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42B343-1974-40FF-A061-172FE89AA8A0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24.11.2023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76B2D3-FDF2-3E62-80CA-5757001982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361F3D-EA73-592E-8281-944139CD48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BE2932-2D9D-46F7-B3D4-6A5ABFFDB778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2711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>
            <a:extLst>
              <a:ext uri="{FF2B5EF4-FFF2-40B4-BE49-F238E27FC236}">
                <a16:creationId xmlns:a16="http://schemas.microsoft.com/office/drawing/2014/main" id="{117F55E5-CB57-4366-B027-EC66F6AE1B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en-US" altLang="ru-RU"/>
          </a:p>
        </p:txBody>
      </p:sp>
      <p:sp>
        <p:nvSpPr>
          <p:cNvPr id="3075" name="Text Placeholder 2">
            <a:extLst>
              <a:ext uri="{FF2B5EF4-FFF2-40B4-BE49-F238E27FC236}">
                <a16:creationId xmlns:a16="http://schemas.microsoft.com/office/drawing/2014/main" id="{12EB8282-3DE3-42C9-B583-15ABA6E9D8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420510-56A6-4496-B30C-AE14D99103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FED56A7-5C79-4256-B867-5A57B8B3102A}" type="datetimeFigureOut">
              <a:rPr lang="ru-RU"/>
              <a:pPr>
                <a:defRPr/>
              </a:pPr>
              <a:t>24.11.2023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7DE26A-A633-4599-9FD2-B698E4ECD0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4C1BF6-06DE-4EAE-8238-4EAE61D9A5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E37836E1-77B7-4C04-965B-0B482C00188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40696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ransition spd="slow">
    <p:fade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&#1080;&#1085;&#1089;&#1090;&#1080;&#1090;&#1091;&#1090;&#1074;&#1086;&#1089;&#1087;&#1080;&#1090;&#1072;&#1085;&#1080;&#1103;.&#1088;&#1092;/tsentr-metodicheskogo-soprovozhdeniya/dopolnitelnoe-professionalnoe-obrazovanie/modul-gosudarstvennaya-politika-v-sfere-vospitaniya/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68cdo.ru/moodle/course/view.php?id=191" TargetMode="External"/><Relationship Id="rId5" Type="http://schemas.openxmlformats.org/officeDocument/2006/relationships/hyperlink" Target="https://68cdo.ru/moodle/course/view.php?id=179" TargetMode="External"/><Relationship Id="rId4" Type="http://schemas.openxmlformats.org/officeDocument/2006/relationships/hyperlink" Target="https://mid.myschool.guppros.ru/#presentation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hyperlink" Target="https://education.apkpro.ru/courses/1438" TargetMode="External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urok@apkpro.ru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openxmlformats.org/officeDocument/2006/relationships/image" Target="../media/image58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6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dppo.apkpro.ru/bank?page=1&amp;region=65&amp;sortType=1" TargetMode="Externa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19456"/>
            <a:ext cx="4316570" cy="6857999"/>
          </a:xfrm>
          <a:prstGeom prst="rect">
            <a:avLst/>
          </a:prstGeom>
          <a:solidFill>
            <a:srgbClr val="0E566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119336" y="6741368"/>
            <a:ext cx="4197234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106125" y="6171010"/>
            <a:ext cx="3657830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#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Тамбовскаяобласть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46920" y="116632"/>
            <a:ext cx="942065" cy="129880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16"/>
          <a:stretch/>
        </p:blipFill>
        <p:spPr>
          <a:xfrm>
            <a:off x="137852" y="1596085"/>
            <a:ext cx="4124255" cy="44366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38F2360-F6F3-C80D-A448-660BA64F24E1}"/>
              </a:ext>
            </a:extLst>
          </p:cNvPr>
          <p:cNvSpPr txBox="1"/>
          <p:nvPr/>
        </p:nvSpPr>
        <p:spPr>
          <a:xfrm>
            <a:off x="4477449" y="1635958"/>
            <a:ext cx="760854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Планирование курсовой подготовки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на 2023-2024 учебный год.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Система повышения квалификации работников образования Тамбовской области: достижения и перспективы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402B47-4FE6-82BD-8083-EFED38BB821B}"/>
              </a:ext>
            </a:extLst>
          </p:cNvPr>
          <p:cNvSpPr txBox="1"/>
          <p:nvPr/>
        </p:nvSpPr>
        <p:spPr>
          <a:xfrm>
            <a:off x="4727848" y="5292497"/>
            <a:ext cx="73240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Нехорошева Оксана Николаевна, проректор по учебно-методической работе и информатизации ТОИПКРО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A4D49224-486F-4918-7A57-1EB3EFB51B7C}"/>
              </a:ext>
            </a:extLst>
          </p:cNvPr>
          <p:cNvCxnSpPr/>
          <p:nvPr/>
        </p:nvCxnSpPr>
        <p:spPr>
          <a:xfrm>
            <a:off x="4727847" y="5233268"/>
            <a:ext cx="6840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999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FA9EEBE-8C7C-C86D-A4B0-D7B7DABF810B}"/>
              </a:ext>
            </a:extLst>
          </p:cNvPr>
          <p:cNvSpPr/>
          <p:nvPr/>
        </p:nvSpPr>
        <p:spPr>
          <a:xfrm>
            <a:off x="0" y="0"/>
            <a:ext cx="12192000" cy="869950"/>
          </a:xfrm>
          <a:prstGeom prst="rect">
            <a:avLst/>
          </a:prstGeom>
          <a:solidFill>
            <a:srgbClr val="0E566C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ct val="4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527116E-58C9-0B0A-19B9-DAA5489E30CA}"/>
              </a:ext>
            </a:extLst>
          </p:cNvPr>
          <p:cNvSpPr/>
          <p:nvPr/>
        </p:nvSpPr>
        <p:spPr>
          <a:xfrm flipV="1">
            <a:off x="-1" y="765171"/>
            <a:ext cx="12144673" cy="2880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2E669943-02F6-2B91-8088-F56593FBA223}"/>
              </a:ext>
            </a:extLst>
          </p:cNvPr>
          <p:cNvSpPr txBox="1">
            <a:spLocks/>
          </p:cNvSpPr>
          <p:nvPr/>
        </p:nvSpPr>
        <p:spPr>
          <a:xfrm>
            <a:off x="0" y="116632"/>
            <a:ext cx="12432703" cy="5071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Содержательные аспекты программ 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6C4BCD0-390F-F656-3D91-DE882BD8A9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469" t="17451" r="18698" b="8001"/>
          <a:stretch/>
        </p:blipFill>
        <p:spPr>
          <a:xfrm>
            <a:off x="119336" y="986582"/>
            <a:ext cx="7416824" cy="5112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26A4DA2-37D8-FAA7-3AEB-C7FF999E1FAB}"/>
              </a:ext>
            </a:extLst>
          </p:cNvPr>
          <p:cNvSpPr txBox="1"/>
          <p:nvPr/>
        </p:nvSpPr>
        <p:spPr>
          <a:xfrm>
            <a:off x="7713584" y="2974300"/>
            <a:ext cx="450309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Лекция 1.1 Основы государственной политики в сфере воспитания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Лекция 1.2 Базовые ценности российского общества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Лекция 1.3 Программирование воспитания в образовательных организациях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Лекция 1.4 Кадровое обеспечение воспитательной работы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Лекция 1.5 Взаимодействие с родителями в образовательных организациях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Лекция 1.3.2 Программирование воспитания в общеобразовательной организации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44195A1-D8E8-7246-4F9F-9C3E39AF9D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791" t="47900" r="55316" b="33200"/>
          <a:stretch/>
        </p:blipFill>
        <p:spPr>
          <a:xfrm>
            <a:off x="7793515" y="1464293"/>
            <a:ext cx="4381953" cy="146065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268360B-D487-4384-E21D-A99764F28321}"/>
              </a:ext>
            </a:extLst>
          </p:cNvPr>
          <p:cNvSpPr txBox="1"/>
          <p:nvPr/>
        </p:nvSpPr>
        <p:spPr>
          <a:xfrm>
            <a:off x="1631504" y="6211669"/>
            <a:ext cx="91038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4"/>
              </a:rPr>
              <a:t>https://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4"/>
              </a:rPr>
              <a:t>институтвоспитания.рф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4"/>
              </a:rPr>
              <a:t>/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4"/>
              </a:rPr>
              <a:t>tsentr-metodicheskogo-soprovozhdeniya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4"/>
              </a:rPr>
              <a:t>/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4"/>
              </a:rPr>
              <a:t>dopolnitelnoe-professionalnoe-obrazovanie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4"/>
              </a:rPr>
              <a:t>/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4"/>
              </a:rPr>
              <a:t>modul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4"/>
              </a:rPr>
              <a:t>-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4"/>
              </a:rPr>
              <a:t>gosudarstvennaya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4"/>
              </a:rPr>
              <a:t>-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4"/>
              </a:rPr>
              <a:t>politika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4"/>
              </a:rPr>
              <a:t>-v-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4"/>
              </a:rPr>
              <a:t>sfere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4"/>
              </a:rPr>
              <a:t>-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4"/>
              </a:rPr>
              <a:t>vospitaniya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4"/>
              </a:rPr>
              <a:t>/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A724636-7232-8E47-48DD-036FE374E1CC}"/>
              </a:ext>
            </a:extLst>
          </p:cNvPr>
          <p:cNvSpPr txBox="1"/>
          <p:nvPr/>
        </p:nvSpPr>
        <p:spPr>
          <a:xfrm>
            <a:off x="8408179" y="1043444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ИНВАРИАНТНЫЙ МОДУЛЬ</a:t>
            </a:r>
          </a:p>
        </p:txBody>
      </p:sp>
    </p:spTree>
    <p:extLst>
      <p:ext uri="{BB962C8B-B14F-4D97-AF65-F5344CB8AC3E}">
        <p14:creationId xmlns:p14="http://schemas.microsoft.com/office/powerpoint/2010/main" val="1828787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FA9EEBE-8C7C-C86D-A4B0-D7B7DABF810B}"/>
              </a:ext>
            </a:extLst>
          </p:cNvPr>
          <p:cNvSpPr/>
          <p:nvPr/>
        </p:nvSpPr>
        <p:spPr>
          <a:xfrm>
            <a:off x="0" y="0"/>
            <a:ext cx="12192000" cy="869950"/>
          </a:xfrm>
          <a:prstGeom prst="rect">
            <a:avLst/>
          </a:prstGeom>
          <a:solidFill>
            <a:srgbClr val="0E566C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ct val="4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527116E-58C9-0B0A-19B9-DAA5489E30CA}"/>
              </a:ext>
            </a:extLst>
          </p:cNvPr>
          <p:cNvSpPr/>
          <p:nvPr/>
        </p:nvSpPr>
        <p:spPr>
          <a:xfrm flipV="1">
            <a:off x="-1" y="765171"/>
            <a:ext cx="12144673" cy="2880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2E669943-02F6-2B91-8088-F56593FBA223}"/>
              </a:ext>
            </a:extLst>
          </p:cNvPr>
          <p:cNvSpPr txBox="1">
            <a:spLocks/>
          </p:cNvSpPr>
          <p:nvPr/>
        </p:nvSpPr>
        <p:spPr>
          <a:xfrm>
            <a:off x="0" y="116632"/>
            <a:ext cx="12432703" cy="5071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Содержательные аспекты программ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BAEF3C-96B4-B2F6-71FF-29C15121F983}"/>
              </a:ext>
            </a:extLst>
          </p:cNvPr>
          <p:cNvSpPr txBox="1"/>
          <p:nvPr/>
        </p:nvSpPr>
        <p:spPr>
          <a:xfrm>
            <a:off x="1169621" y="1268760"/>
            <a:ext cx="9852757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особенности реализации учебных предметов и предметных областей с учетом обновленных ФГОС и ФООП общего образования;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анализ результатов ГИА по учебным предметам, механизмы повышения качества подготовки обучающихся;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формирование и оценка функциональной грамотности средствами учебного предмета;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проектирование предметного содержания, обеспечивающего реализацию профориентационного минимума;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воспитательный потенциал урока в условиях реализации обновленных ФГОС общего образования;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поддержка недельных тем проекта «Разговора о важном» в разных видах деятельности школы;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использование достижений российской науки и государственной символики в образовательной деятельности;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современные технологии работы с одаренными школьниками и подготовка их к предметным олимпиадам и др.</a:t>
            </a:r>
          </a:p>
        </p:txBody>
      </p:sp>
    </p:spTree>
    <p:extLst>
      <p:ext uri="{BB962C8B-B14F-4D97-AF65-F5344CB8AC3E}">
        <p14:creationId xmlns:p14="http://schemas.microsoft.com/office/powerpoint/2010/main" val="570235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062E8F9-D753-3005-DDCD-6CBE103C47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23" t="9096" r="2179" b="16351"/>
          <a:stretch/>
        </p:blipFill>
        <p:spPr>
          <a:xfrm>
            <a:off x="6015502" y="4655409"/>
            <a:ext cx="4769046" cy="2143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FA9EEBE-8C7C-C86D-A4B0-D7B7DABF810B}"/>
              </a:ext>
            </a:extLst>
          </p:cNvPr>
          <p:cNvSpPr/>
          <p:nvPr/>
        </p:nvSpPr>
        <p:spPr>
          <a:xfrm>
            <a:off x="0" y="0"/>
            <a:ext cx="12192000" cy="869950"/>
          </a:xfrm>
          <a:prstGeom prst="rect">
            <a:avLst/>
          </a:prstGeom>
          <a:solidFill>
            <a:srgbClr val="0E566C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ct val="4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527116E-58C9-0B0A-19B9-DAA5489E30CA}"/>
              </a:ext>
            </a:extLst>
          </p:cNvPr>
          <p:cNvSpPr/>
          <p:nvPr/>
        </p:nvSpPr>
        <p:spPr>
          <a:xfrm flipV="1">
            <a:off x="-1" y="765171"/>
            <a:ext cx="12144673" cy="2880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2E669943-02F6-2B91-8088-F56593FBA223}"/>
              </a:ext>
            </a:extLst>
          </p:cNvPr>
          <p:cNvSpPr txBox="1">
            <a:spLocks/>
          </p:cNvSpPr>
          <p:nvPr/>
        </p:nvSpPr>
        <p:spPr>
          <a:xfrm>
            <a:off x="0" y="116632"/>
            <a:ext cx="12432703" cy="5071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Содержательные аспекты программ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26A4DA2-37D8-FAA7-3AEB-C7FF999E1FAB}"/>
              </a:ext>
            </a:extLst>
          </p:cNvPr>
          <p:cNvSpPr txBox="1"/>
          <p:nvPr/>
        </p:nvSpPr>
        <p:spPr>
          <a:xfrm>
            <a:off x="47328" y="1731580"/>
            <a:ext cx="7038163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Функциональные возможности ФГИС «Моя школа»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Использование Библиотеки цифрового образовательного контента в учебной деятельности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Возможности ИКОП «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Сферум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» и VK Мессенджера для решения образовательных задач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Использование свободно распространяемого офисного программного обеспечения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Использование электронного банка заданий по формированию и оценке функциональной грамотности обучающихся РЭШ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Использование электронного сервиса обратной связи «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Опросникум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»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Проектирование урока/занятия в цифровой образовательной среде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Проектирование учебных заданий, направленных на формирование личностных, предметных и метапредметных результатов в цифровой образовательной среде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Информационная безопасность и др.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A724636-7232-8E47-48DD-036FE374E1CC}"/>
              </a:ext>
            </a:extLst>
          </p:cNvPr>
          <p:cNvSpPr txBox="1"/>
          <p:nvPr/>
        </p:nvSpPr>
        <p:spPr>
          <a:xfrm>
            <a:off x="55818" y="858977"/>
            <a:ext cx="59596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МОДУЛЬ «ИСПОЛЬЗОВАНИЕ ИНФОРМАЦИОННЫХ И ЦИФРОВЫХ ТЕХНОЛОГИЙ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В ОБРАЗОВАТЕЛЬНОЙ ДЕЯТЕЛЬНОСТИ»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591B8A7-FE8B-7BC5-4837-D951366E19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8" t="14746" r="35826" b="4851"/>
          <a:stretch/>
        </p:blipFill>
        <p:spPr>
          <a:xfrm>
            <a:off x="7303618" y="921077"/>
            <a:ext cx="4769046" cy="34130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362F137-9F22-2A02-CE08-BF518707860D}"/>
              </a:ext>
            </a:extLst>
          </p:cNvPr>
          <p:cNvSpPr txBox="1"/>
          <p:nvPr/>
        </p:nvSpPr>
        <p:spPr>
          <a:xfrm>
            <a:off x="1127448" y="6067271"/>
            <a:ext cx="62624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4"/>
              </a:rPr>
              <a:t>https://mid.myschool.guppros.ru/#presentation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7C04B2-00E4-2030-9539-43F907B8EDA4}"/>
              </a:ext>
            </a:extLst>
          </p:cNvPr>
          <p:cNvSpPr txBox="1"/>
          <p:nvPr/>
        </p:nvSpPr>
        <p:spPr>
          <a:xfrm>
            <a:off x="7015587" y="4449115"/>
            <a:ext cx="62143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5"/>
              </a:rPr>
              <a:t>https://68cdo.ru/moodle/course/view.php?id=179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BCD40E-BBB8-2E54-614F-67CBD89DBBFF}"/>
              </a:ext>
            </a:extLst>
          </p:cNvPr>
          <p:cNvSpPr txBox="1"/>
          <p:nvPr/>
        </p:nvSpPr>
        <p:spPr>
          <a:xfrm>
            <a:off x="7015587" y="4842147"/>
            <a:ext cx="64068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6"/>
              </a:rPr>
              <a:t>https://68cdo.ru/moodle/course/view.php?id=191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7379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39381" y="0"/>
            <a:ext cx="10712603" cy="6854183"/>
            <a:chOff x="0" y="0"/>
            <a:chExt cx="10692765" cy="684149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5409" y="0"/>
              <a:ext cx="10376974" cy="684123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0692384" cy="6841235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322730" y="194619"/>
            <a:ext cx="9379174" cy="1052239"/>
          </a:xfrm>
          <a:prstGeom prst="rect">
            <a:avLst/>
          </a:prstGeom>
        </p:spPr>
        <p:txBody>
          <a:bodyPr vert="horz" wrap="square" lIns="0" tIns="12724" rIns="0" bIns="0" rtlCol="0">
            <a:spAutoFit/>
          </a:bodyPr>
          <a:lstStyle/>
          <a:p>
            <a:pPr marL="12724">
              <a:lnSpc>
                <a:spcPts val="2740"/>
              </a:lnSpc>
              <a:spcBef>
                <a:spcPts val="100"/>
              </a:spcBef>
            </a:pPr>
            <a:r>
              <a:rPr sz="2405" spc="346" dirty="0"/>
              <a:t>ПРОГРАММА</a:t>
            </a:r>
            <a:r>
              <a:rPr sz="2405" spc="-70" dirty="0"/>
              <a:t> </a:t>
            </a:r>
            <a:r>
              <a:rPr sz="2405" spc="306" dirty="0"/>
              <a:t>ДПО</a:t>
            </a:r>
            <a:r>
              <a:rPr sz="2405" spc="-45" dirty="0"/>
              <a:t> </a:t>
            </a:r>
            <a:r>
              <a:rPr sz="2405" spc="346" dirty="0"/>
              <a:t>ПО</a:t>
            </a:r>
            <a:r>
              <a:rPr sz="2405" spc="-45" dirty="0"/>
              <a:t> </a:t>
            </a:r>
            <a:r>
              <a:rPr sz="2405" spc="311" dirty="0"/>
              <a:t>ИСПОЛЬЗОВАНИЮ</a:t>
            </a:r>
            <a:r>
              <a:rPr sz="2405" spc="-35" dirty="0"/>
              <a:t> </a:t>
            </a:r>
            <a:r>
              <a:rPr sz="2405" spc="250" dirty="0"/>
              <a:t>БИБЛИОТЕКИ</a:t>
            </a:r>
            <a:endParaRPr sz="2405"/>
          </a:p>
          <a:p>
            <a:pPr marL="12724" marR="1484270">
              <a:lnSpc>
                <a:spcPts val="2595"/>
              </a:lnSpc>
              <a:spcBef>
                <a:spcPts val="185"/>
              </a:spcBef>
            </a:pPr>
            <a:r>
              <a:rPr sz="2405" spc="311" dirty="0"/>
              <a:t>ЦИФРОВОГО</a:t>
            </a:r>
            <a:r>
              <a:rPr sz="2405" spc="-50" dirty="0"/>
              <a:t> </a:t>
            </a:r>
            <a:r>
              <a:rPr sz="2405" spc="281" dirty="0"/>
              <a:t>ОБРАЗОВАТЕЛЬНОГО</a:t>
            </a:r>
            <a:r>
              <a:rPr sz="2405" spc="-55" dirty="0"/>
              <a:t> </a:t>
            </a:r>
            <a:r>
              <a:rPr sz="2405" spc="215" dirty="0"/>
              <a:t>КОНТЕНТА </a:t>
            </a:r>
            <a:r>
              <a:rPr sz="2405" spc="-706" dirty="0"/>
              <a:t> </a:t>
            </a:r>
            <a:r>
              <a:rPr sz="2405" spc="351" dirty="0"/>
              <a:t>В</a:t>
            </a:r>
            <a:r>
              <a:rPr sz="2405" spc="-50" dirty="0"/>
              <a:t> </a:t>
            </a:r>
            <a:r>
              <a:rPr sz="2405" spc="281" dirty="0"/>
              <a:t>УЧЕБНОЙ</a:t>
            </a:r>
            <a:r>
              <a:rPr sz="2405" spc="-45" dirty="0"/>
              <a:t> </a:t>
            </a:r>
            <a:r>
              <a:rPr sz="2405" spc="215" dirty="0"/>
              <a:t>ДЕЯТЕЛЬНОСТИ</a:t>
            </a:r>
            <a:endParaRPr sz="2405"/>
          </a:p>
        </p:txBody>
      </p:sp>
      <p:grpSp>
        <p:nvGrpSpPr>
          <p:cNvPr id="6" name="object 6"/>
          <p:cNvGrpSpPr/>
          <p:nvPr/>
        </p:nvGrpSpPr>
        <p:grpSpPr>
          <a:xfrm>
            <a:off x="1510428" y="1937543"/>
            <a:ext cx="8988560" cy="3524427"/>
            <a:chOff x="769619" y="1933955"/>
            <a:chExt cx="8971915" cy="351790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45336" y="4369307"/>
              <a:ext cx="8196071" cy="108203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69619" y="1933955"/>
              <a:ext cx="152399" cy="20726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84859" y="2519172"/>
              <a:ext cx="152400" cy="20726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69619" y="2915411"/>
              <a:ext cx="152399" cy="20726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78323" y="2100071"/>
              <a:ext cx="152400" cy="20726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78323" y="2727959"/>
              <a:ext cx="152400" cy="20726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144255" y="2161031"/>
              <a:ext cx="152400" cy="207263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90015" y="4247388"/>
              <a:ext cx="920496" cy="92049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444240" y="4250435"/>
              <a:ext cx="932688" cy="93268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913119" y="4314444"/>
              <a:ext cx="932687" cy="932687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1745967" y="1892502"/>
            <a:ext cx="3021210" cy="1474025"/>
          </a:xfrm>
          <a:prstGeom prst="rect">
            <a:avLst/>
          </a:prstGeom>
        </p:spPr>
        <p:txBody>
          <a:bodyPr vert="horz" wrap="square" lIns="0" tIns="12724" rIns="0" bIns="0" rtlCol="0">
            <a:spAutoFit/>
          </a:bodyPr>
          <a:lstStyle/>
          <a:p>
            <a:pPr marL="12724" marR="888144" lvl="0" indent="0" algn="l" defTabSz="91613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3" b="0" i="0" u="none" strike="noStrike" kern="1200" cap="none" spc="1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Е</a:t>
            </a:r>
            <a:r>
              <a:rPr kumimoji="0" sz="1503" b="0" i="0" u="none" strike="noStrike" kern="1200" cap="none" spc="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д</a:t>
            </a:r>
            <a:r>
              <a:rPr kumimoji="0" sz="1503" b="0" i="0" u="none" strike="noStrike" kern="1200" cap="none" spc="1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и</a:t>
            </a:r>
            <a:r>
              <a:rPr kumimoji="0" sz="1503" b="0" i="0" u="none" strike="noStrike" kern="120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н</a:t>
            </a:r>
            <a:r>
              <a:rPr kumimoji="0" sz="1503" b="0" i="0" u="none" strike="noStrike" kern="1200" cap="none" spc="1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о</a:t>
            </a:r>
            <a:r>
              <a:rPr kumimoji="0" sz="1503" b="0" i="0" u="none" strike="noStrike" kern="1200" cap="none" spc="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е</a:t>
            </a:r>
            <a:r>
              <a:rPr kumimoji="0" sz="1503" b="0" i="0" u="none" strike="noStrike" kern="1200" cap="none" spc="-11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503" b="0" i="0" u="none" strike="noStrike" kern="1200" cap="none" spc="1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с</a:t>
            </a:r>
            <a:r>
              <a:rPr kumimoji="0" sz="1503" b="0" i="0" u="none" strike="noStrike" kern="1200" cap="none" spc="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о</a:t>
            </a:r>
            <a:r>
              <a:rPr kumimoji="0" sz="1503" b="0" i="0" u="none" strike="noStrike" kern="1200" cap="none" spc="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д</a:t>
            </a:r>
            <a:r>
              <a:rPr kumimoji="0" sz="1503" b="0" i="0" u="none" strike="noStrike" kern="1200" cap="none" spc="1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е</a:t>
            </a:r>
            <a:r>
              <a:rPr kumimoji="0" sz="1503" b="0" i="0" u="none" strike="noStrike" kern="1200" cap="none" spc="1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р</a:t>
            </a:r>
            <a:r>
              <a:rPr kumimoji="0" sz="1503" b="0" i="0" u="none" strike="noStrike" kern="120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ж</a:t>
            </a:r>
            <a:r>
              <a:rPr kumimoji="0" sz="1503" b="0" i="0" u="none" strike="noStrike" kern="1200" cap="none" spc="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а</a:t>
            </a:r>
            <a:r>
              <a:rPr kumimoji="0" sz="1503" b="0" i="0" u="none" strike="noStrike" kern="1200" cap="none" spc="1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н</a:t>
            </a:r>
            <a:r>
              <a:rPr kumimoji="0" sz="1503" b="0" i="0" u="none" strike="noStrike" kern="1200" cap="none" spc="1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и</a:t>
            </a:r>
            <a:r>
              <a:rPr kumimoji="0" sz="1503" b="0" i="0" u="none" strike="noStrike" kern="1200" cap="none" spc="1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е  </a:t>
            </a:r>
            <a:r>
              <a:rPr kumimoji="0" sz="1503" b="0" i="0" u="none" strike="noStrike" kern="1200" cap="none" spc="1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о</a:t>
            </a:r>
            <a:r>
              <a:rPr kumimoji="0" sz="1503" b="0" i="0" u="none" strike="noStrike" kern="1200" cap="none" spc="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б</a:t>
            </a:r>
            <a:r>
              <a:rPr kumimoji="0" sz="1503" b="0" i="0" u="none" strike="noStrike" kern="1200" cap="none" spc="2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щ</a:t>
            </a:r>
            <a:r>
              <a:rPr kumimoji="0" sz="1503" b="0" i="0" u="none" strike="noStrike" kern="1200" cap="none" spc="1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е</a:t>
            </a:r>
            <a:r>
              <a:rPr kumimoji="0" sz="1503" b="0" i="0" u="none" strike="noStrike" kern="1200" cap="none" spc="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го</a:t>
            </a:r>
            <a:r>
              <a:rPr kumimoji="0" sz="1503" b="0" i="0" u="none" strike="noStrike" kern="1200" cap="none" spc="-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503" b="0" i="0" u="none" strike="noStrike" kern="1200" cap="none" spc="1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о</a:t>
            </a:r>
            <a:r>
              <a:rPr kumimoji="0" sz="1503" b="0" i="0" u="none" strike="noStrike" kern="1200" cap="none" spc="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б</a:t>
            </a:r>
            <a:r>
              <a:rPr kumimoji="0" sz="1503" b="0" i="0" u="none" strike="noStrike" kern="1200" cap="none" spc="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р</a:t>
            </a:r>
            <a:r>
              <a:rPr kumimoji="0" sz="1503" b="0" i="0" u="none" strike="noStrike" kern="1200" cap="none" spc="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а</a:t>
            </a:r>
            <a:r>
              <a:rPr kumimoji="0" sz="1503" b="0" i="0" u="none" strike="noStrike" kern="120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з</a:t>
            </a:r>
            <a:r>
              <a:rPr kumimoji="0" sz="1503" b="0" i="0" u="none" strike="noStrike" kern="1200" cap="none" spc="1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о</a:t>
            </a:r>
            <a:r>
              <a:rPr kumimoji="0" sz="1503" b="0" i="0" u="none" strike="noStrike" kern="1200" cap="none" spc="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в</a:t>
            </a:r>
            <a:r>
              <a:rPr kumimoji="0" sz="1503" b="0" i="0" u="none" strike="noStrike" kern="1200" cap="none" spc="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а</a:t>
            </a:r>
            <a:r>
              <a:rPr kumimoji="0" sz="1503" b="0" i="0" u="none" strike="noStrike" kern="120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н</a:t>
            </a:r>
            <a:r>
              <a:rPr kumimoji="0" sz="1503" b="0" i="0" u="none" strike="noStrike" kern="1200" cap="none" spc="1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и</a:t>
            </a:r>
            <a:r>
              <a:rPr kumimoji="0" sz="1503" b="0" i="0" u="none" strike="noStrike" kern="1200" cap="none" spc="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я</a:t>
            </a:r>
            <a:endParaRPr kumimoji="0" sz="150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  <a:p>
            <a:pPr marL="12724" marR="0" lvl="0" indent="0" algn="l" defTabSz="916137" rtl="0" eaLnBrk="1" fontAlgn="auto" latinLnBrk="0" hangingPunct="1">
              <a:lnSpc>
                <a:spcPct val="100000"/>
              </a:lnSpc>
              <a:spcBef>
                <a:spcPts val="118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3" b="0" i="0" u="none" strike="noStrike" kern="1200" cap="none" spc="1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О</a:t>
            </a:r>
            <a:r>
              <a:rPr kumimoji="0" sz="1503" b="0" i="0" u="none" strike="noStrike" kern="1200" cap="none" spc="1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б</a:t>
            </a:r>
            <a:r>
              <a:rPr kumimoji="0" sz="1503" b="0" i="0" u="none" strike="noStrike" kern="1200" cap="none" spc="1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н</a:t>
            </a:r>
            <a:r>
              <a:rPr kumimoji="0" sz="1503" b="0" i="0" u="none" strike="noStrike" kern="1200" cap="none" spc="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о</a:t>
            </a:r>
            <a:r>
              <a:rPr kumimoji="0" sz="1503" b="0" i="0" u="none" strike="noStrike" kern="1200" cap="none" spc="10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в</a:t>
            </a:r>
            <a:r>
              <a:rPr kumimoji="0" sz="1503" b="0" i="0" u="none" strike="noStrike" kern="1200" cap="none" spc="1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л</a:t>
            </a:r>
            <a:r>
              <a:rPr kumimoji="0" sz="1503" b="0" i="0" u="none" strike="noStrike" kern="1200" cap="none" spc="1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е</a:t>
            </a:r>
            <a:r>
              <a:rPr kumimoji="0" sz="1503" b="0" i="0" u="none" strike="noStrike" kern="1200" cap="none" spc="1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н</a:t>
            </a:r>
            <a:r>
              <a:rPr kumimoji="0" sz="1503" b="0" i="0" u="none" strike="noStrike" kern="120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н</a:t>
            </a:r>
            <a:r>
              <a:rPr kumimoji="0" sz="1503" b="0" i="0" u="none" strike="noStrike" kern="1200" cap="none" spc="1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ы</a:t>
            </a:r>
            <a:r>
              <a:rPr kumimoji="0" sz="1503" b="0" i="0" u="none" strike="noStrike" kern="1200" cap="none" spc="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е</a:t>
            </a:r>
            <a:r>
              <a:rPr kumimoji="0" sz="1503" b="0" i="0" u="none" strike="noStrike" kern="1200" cap="none" spc="-1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503" b="0" i="0" u="none" strike="noStrike" kern="1200" cap="none" spc="25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Ф</a:t>
            </a:r>
            <a:r>
              <a:rPr kumimoji="0" sz="1503" b="0" i="0" u="none" strike="noStrike" kern="1200" cap="none" spc="1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Г</a:t>
            </a:r>
            <a:r>
              <a:rPr kumimoji="0" sz="1503" b="0" i="0" u="none" strike="noStrike" kern="1200" cap="none" spc="1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О</a:t>
            </a:r>
            <a:r>
              <a:rPr kumimoji="0" sz="1503" b="0" i="0" u="none" strike="noStrike" kern="1200" cap="none" spc="1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С</a:t>
            </a:r>
            <a:endParaRPr kumimoji="0" sz="150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  <a:p>
            <a:pPr marL="12724" marR="5090" lvl="0" indent="0" algn="l" defTabSz="916137" rtl="0" eaLnBrk="1" fontAlgn="auto" latinLnBrk="0" hangingPunct="1">
              <a:lnSpc>
                <a:spcPct val="100000"/>
              </a:lnSpc>
              <a:spcBef>
                <a:spcPts val="120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3" b="0" i="0" u="none" strike="noStrike" kern="1200" cap="none" spc="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Универсальный </a:t>
            </a:r>
            <a:r>
              <a:rPr kumimoji="0" sz="1503" b="0" i="0" u="none" strike="noStrike" kern="1200" cap="none" spc="1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503" b="0" i="0" u="none" strike="noStrike" kern="1200" cap="none" spc="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тематический</a:t>
            </a:r>
            <a:r>
              <a:rPr kumimoji="0" sz="1503" b="0" i="0" u="none" strike="noStrike" kern="1200" cap="none" spc="-1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503" b="0" i="0" u="none" strike="noStrike" kern="1200" cap="none" spc="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классификатор</a:t>
            </a:r>
            <a:endParaRPr kumimoji="0" sz="150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853107" y="2063125"/>
            <a:ext cx="2308054" cy="1096771"/>
          </a:xfrm>
          <a:prstGeom prst="rect">
            <a:avLst/>
          </a:prstGeom>
        </p:spPr>
        <p:txBody>
          <a:bodyPr vert="horz" wrap="square" lIns="0" tIns="12724" rIns="0" bIns="0" rtlCol="0">
            <a:spAutoFit/>
          </a:bodyPr>
          <a:lstStyle/>
          <a:p>
            <a:pPr marL="12724" marR="5090" lvl="0" indent="0" algn="l" defTabSz="91613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3" b="0" i="0" u="none" strike="noStrike" kern="1200" cap="none" spc="266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М</a:t>
            </a:r>
            <a:r>
              <a:rPr kumimoji="0" sz="1503" b="0" i="0" u="none" strike="noStrike" kern="1200" cap="none" spc="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от</a:t>
            </a:r>
            <a:r>
              <a:rPr kumimoji="0" sz="1503" b="0" i="0" u="none" strike="noStrike" kern="1200" cap="none" spc="11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и</a:t>
            </a:r>
            <a:r>
              <a:rPr kumimoji="0" sz="1503" b="0" i="0" u="none" strike="noStrike" kern="1200" cap="none" spc="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в</a:t>
            </a:r>
            <a:r>
              <a:rPr kumimoji="0" sz="1503" b="0" i="0" u="none" strike="noStrike" kern="1200" cap="none" spc="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а</a:t>
            </a:r>
            <a:r>
              <a:rPr kumimoji="0" sz="1503" b="0" i="0" u="none" strike="noStrike" kern="1200" cap="none" spc="1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ц</a:t>
            </a:r>
            <a:r>
              <a:rPr kumimoji="0" sz="1503" b="0" i="0" u="none" strike="noStrike" kern="1200" cap="none" spc="1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и</a:t>
            </a:r>
            <a:r>
              <a:rPr kumimoji="0" sz="1503" b="0" i="0" u="none" strike="noStrike" kern="1200" cap="none" spc="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я</a:t>
            </a:r>
            <a:r>
              <a:rPr kumimoji="0" sz="1503" b="0" i="0" u="none" strike="noStrike" kern="1200" cap="none" spc="-11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503" b="0" i="0" u="none" strike="noStrike" kern="1200" cap="none" spc="1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к</a:t>
            </a:r>
            <a:r>
              <a:rPr kumimoji="0" sz="1503" b="0" i="0" u="none" strike="noStrike" kern="1200" cap="none" spc="-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503" b="0" i="0" u="none" strike="noStrike" kern="1200" cap="none" spc="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а</a:t>
            </a:r>
            <a:r>
              <a:rPr kumimoji="0" sz="1503" b="0" i="0" u="none" strike="noStrike" kern="1200" cap="none" spc="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кт</a:t>
            </a:r>
            <a:r>
              <a:rPr kumimoji="0" sz="1503" b="0" i="0" u="none" strike="noStrike" kern="1200" cap="none" spc="1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и</a:t>
            </a:r>
            <a:r>
              <a:rPr kumimoji="0" sz="1503" b="0" i="0" u="none" strike="noStrike" kern="1200" cap="none" spc="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в</a:t>
            </a:r>
            <a:r>
              <a:rPr kumimoji="0" sz="1503" b="0" i="0" u="none" strike="noStrike" kern="1200" cap="none" spc="1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н</a:t>
            </a:r>
            <a:r>
              <a:rPr kumimoji="0" sz="1503" b="0" i="0" u="none" strike="noStrike" kern="1200" cap="none" spc="1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о</a:t>
            </a:r>
            <a:r>
              <a:rPr kumimoji="0" sz="1503" b="0" i="0" u="none" strike="noStrike" kern="1200" cap="none" spc="1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й  </a:t>
            </a:r>
            <a:r>
              <a:rPr kumimoji="0" sz="1503" b="0" i="0" u="none" strike="noStrike" kern="120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у</a:t>
            </a:r>
            <a:r>
              <a:rPr kumimoji="0" sz="1503" b="0" i="0" u="none" strike="noStrike" kern="1200" cap="none" spc="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ч</a:t>
            </a:r>
            <a:r>
              <a:rPr kumimoji="0" sz="1503" b="0" i="0" u="none" strike="noStrike" kern="1200" cap="none" spc="1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е</a:t>
            </a:r>
            <a:r>
              <a:rPr kumimoji="0" sz="1503" b="0" i="0" u="none" strike="noStrike" kern="1200" cap="none" spc="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б</a:t>
            </a:r>
            <a:r>
              <a:rPr kumimoji="0" sz="1503" b="0" i="0" u="none" strike="noStrike" kern="1200" cap="none" spc="1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н</a:t>
            </a:r>
            <a:r>
              <a:rPr kumimoji="0" sz="1503" b="0" i="0" u="none" strike="noStrike" kern="1200" cap="none" spc="1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ой</a:t>
            </a:r>
            <a:r>
              <a:rPr kumimoji="0" sz="1503" b="0" i="0" u="none" strike="noStrike" kern="1200" cap="none" spc="-1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503" b="0" i="0" u="none" strike="noStrike" kern="120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д</a:t>
            </a:r>
            <a:r>
              <a:rPr kumimoji="0" sz="1503" b="0" i="0" u="none" strike="noStrike" kern="1200" cap="none" spc="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е</a:t>
            </a:r>
            <a:r>
              <a:rPr kumimoji="0" sz="1503" b="0" i="0" u="none" strike="noStrike" kern="1200" cap="none" spc="10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я</a:t>
            </a:r>
            <a:r>
              <a:rPr kumimoji="0" sz="1503" b="0" i="0" u="none" strike="noStrike" kern="1200" cap="none" spc="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т</a:t>
            </a:r>
            <a:r>
              <a:rPr kumimoji="0" sz="1503" b="0" i="0" u="none" strike="noStrike" kern="1200" cap="none" spc="1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е</a:t>
            </a:r>
            <a:r>
              <a:rPr kumimoji="0" sz="1503" b="0" i="0" u="none" strike="noStrike" kern="1200" cap="none" spc="1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л</a:t>
            </a:r>
            <a:r>
              <a:rPr kumimoji="0" sz="1503" b="0" i="0" u="none" strike="noStrike" kern="1200" cap="none" spc="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ь</a:t>
            </a:r>
            <a:r>
              <a:rPr kumimoji="0" sz="1503" b="0" i="0" u="none" strike="noStrike" kern="120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н</a:t>
            </a:r>
            <a:r>
              <a:rPr kumimoji="0" sz="1503" b="0" i="0" u="none" strike="noStrike" kern="1200" cap="none" spc="1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о</a:t>
            </a:r>
            <a:r>
              <a:rPr kumimoji="0" sz="1503" b="0" i="0" u="none" strike="noStrike" kern="1200" cap="none" spc="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с</a:t>
            </a:r>
            <a:r>
              <a:rPr kumimoji="0" sz="1503" b="0" i="0" u="none" strike="noStrike" kern="1200" cap="none" spc="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т</a:t>
            </a:r>
            <a:r>
              <a:rPr kumimoji="0" sz="1503" b="0" i="0" u="none" strike="noStrike" kern="1200" cap="none" spc="1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и</a:t>
            </a:r>
            <a:endParaRPr kumimoji="0" sz="150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  <a:p>
            <a:pPr marL="12724" marR="0" lvl="0" indent="0" algn="l" defTabSz="916137" rtl="0" eaLnBrk="1" fontAlgn="auto" latinLnBrk="0" hangingPunct="1">
              <a:lnSpc>
                <a:spcPct val="100000"/>
              </a:lnSpc>
              <a:spcBef>
                <a:spcPts val="122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3" b="0" i="0" u="none" strike="noStrike" kern="1200" cap="none" spc="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Инструкция</a:t>
            </a:r>
            <a:endParaRPr kumimoji="0" sz="150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  <a:p>
            <a:pPr marL="12724" marR="0" lvl="0" indent="0" algn="l" defTabSz="9161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3" b="0" i="0" u="none" strike="noStrike" kern="120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п</a:t>
            </a:r>
            <a:r>
              <a:rPr kumimoji="0" sz="1503" b="0" i="0" u="none" strike="noStrike" kern="1200" cap="none" spc="1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о</a:t>
            </a:r>
            <a:r>
              <a:rPr kumimoji="0" sz="1503" b="0" i="0" u="none" strike="noStrike" kern="1200" cap="none" spc="-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503" b="0" i="0" u="none" strike="noStrike" kern="120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п</a:t>
            </a:r>
            <a:r>
              <a:rPr kumimoji="0" sz="1503" b="0" i="0" u="none" strike="noStrike" kern="1200" cap="none" spc="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од</a:t>
            </a:r>
            <a:r>
              <a:rPr kumimoji="0" sz="1503" b="0" i="0" u="none" strike="noStrike" kern="1200" cap="none" spc="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г</a:t>
            </a:r>
            <a:r>
              <a:rPr kumimoji="0" sz="1503" b="0" i="0" u="none" strike="noStrike" kern="1200" cap="none" spc="1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о</a:t>
            </a:r>
            <a:r>
              <a:rPr kumimoji="0" sz="1503" b="0" i="0" u="none" strike="noStrike" kern="1200" cap="none" spc="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т</a:t>
            </a:r>
            <a:r>
              <a:rPr kumimoji="0" sz="1503" b="0" i="0" u="none" strike="noStrike" kern="1200" cap="none" spc="1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о</a:t>
            </a:r>
            <a:r>
              <a:rPr kumimoji="0" sz="1503" b="0" i="0" u="none" strike="noStrike" kern="1200" cap="none" spc="10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в</a:t>
            </a:r>
            <a:r>
              <a:rPr kumimoji="0" sz="1503" b="0" i="0" u="none" strike="noStrike" kern="1200" cap="none" spc="1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к</a:t>
            </a:r>
            <a:r>
              <a:rPr kumimoji="0" sz="1503" b="0" i="0" u="none" strike="noStrike" kern="1200" cap="none" spc="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е</a:t>
            </a:r>
            <a:r>
              <a:rPr kumimoji="0" sz="1503" b="0" i="0" u="none" strike="noStrike" kern="1200" cap="none" spc="-1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503" b="0" i="0" u="none" strike="noStrike" kern="120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у</a:t>
            </a:r>
            <a:r>
              <a:rPr kumimoji="0" sz="1503" b="0" i="0" u="none" strike="noStrike" kern="1200" cap="none" spc="1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р</a:t>
            </a:r>
            <a:r>
              <a:rPr kumimoji="0" sz="1503" b="0" i="0" u="none" strike="noStrike" kern="1200" cap="none" spc="1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о</a:t>
            </a:r>
            <a:r>
              <a:rPr kumimoji="0" sz="1503" b="0" i="0" u="none" strike="noStrike" kern="1200" cap="none" spc="1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к</a:t>
            </a:r>
            <a:r>
              <a:rPr kumimoji="0" sz="1503" b="0" i="0" u="none" strike="noStrike" kern="1200" cap="none" spc="1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ов</a:t>
            </a:r>
            <a:endParaRPr kumimoji="0" sz="150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9142784" y="2109312"/>
            <a:ext cx="1880542" cy="942180"/>
          </a:xfrm>
          <a:prstGeom prst="rect">
            <a:avLst/>
          </a:prstGeom>
        </p:spPr>
        <p:txBody>
          <a:bodyPr vert="horz" wrap="square" lIns="0" tIns="12724" rIns="0" bIns="0" rtlCol="0">
            <a:spAutoFit/>
          </a:bodyPr>
          <a:lstStyle/>
          <a:p>
            <a:pPr marL="12724" marR="0" lvl="0" indent="0" algn="l" defTabSz="91613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3" b="0" i="0" u="none" strike="noStrike" kern="1200" cap="none" spc="1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Методика</a:t>
            </a:r>
            <a:endParaRPr kumimoji="0" sz="150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  <a:p>
            <a:pPr marL="12724" marR="0" lvl="0" indent="0" algn="l" defTabSz="9161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3" b="0" i="0" u="none" strike="noStrike" kern="1200" cap="none" spc="1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преподавания</a:t>
            </a:r>
            <a:endParaRPr kumimoji="0" sz="150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  <a:p>
            <a:pPr marL="12724" marR="5090" lvl="0" indent="0" algn="l" defTabSz="9161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3" b="0" i="0" u="none" strike="noStrike" kern="120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с</a:t>
            </a:r>
            <a:r>
              <a:rPr kumimoji="0" sz="1503" b="0" i="0" u="none" strike="noStrike" kern="1200" cap="none" spc="-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503" b="0" i="0" u="none" strike="noStrike" kern="1200" cap="none" spc="1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и</a:t>
            </a:r>
            <a:r>
              <a:rPr kumimoji="0" sz="1503" b="0" i="0" u="none" strike="noStrike" kern="1200" cap="none" spc="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с</a:t>
            </a:r>
            <a:r>
              <a:rPr kumimoji="0" sz="1503" b="0" i="0" u="none" strike="noStrike" kern="1200" cap="none" spc="1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п</a:t>
            </a:r>
            <a:r>
              <a:rPr kumimoji="0" sz="1503" b="0" i="0" u="none" strike="noStrike" kern="1200" cap="none" spc="1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о</a:t>
            </a:r>
            <a:r>
              <a:rPr kumimoji="0" sz="1503" b="0" i="0" u="none" strike="noStrike" kern="1200" cap="none" spc="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л</a:t>
            </a:r>
            <a:r>
              <a:rPr kumimoji="0" sz="1503" b="0" i="0" u="none" strike="noStrike" kern="120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ьз</a:t>
            </a:r>
            <a:r>
              <a:rPr kumimoji="0" sz="1503" b="0" i="0" u="none" strike="noStrike" kern="1200" cap="none" spc="1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о</a:t>
            </a:r>
            <a:r>
              <a:rPr kumimoji="0" sz="1503" b="0" i="0" u="none" strike="noStrike" kern="1200" cap="none" spc="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в</a:t>
            </a:r>
            <a:r>
              <a:rPr kumimoji="0" sz="1503" b="0" i="0" u="none" strike="noStrike" kern="1200" cap="none" spc="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а</a:t>
            </a:r>
            <a:r>
              <a:rPr kumimoji="0" sz="1503" b="0" i="0" u="none" strike="noStrike" kern="1200" cap="none" spc="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н</a:t>
            </a:r>
            <a:r>
              <a:rPr kumimoji="0" sz="1503" b="0" i="0" u="none" strike="noStrike" kern="1200" cap="none" spc="1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и</a:t>
            </a:r>
            <a:r>
              <a:rPr kumimoji="0" sz="1503" b="0" i="0" u="none" strike="noStrike" kern="1200" cap="none" spc="1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е</a:t>
            </a:r>
            <a:r>
              <a:rPr kumimoji="0" sz="1503" b="0" i="0" u="none" strike="noStrike" kern="1200" cap="none" spc="1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м  </a:t>
            </a:r>
            <a:r>
              <a:rPr kumimoji="0" sz="1503" b="0" i="0" u="none" strike="noStrike" kern="1200" cap="none" spc="1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контента</a:t>
            </a:r>
            <a:endParaRPr kumimoji="0" sz="150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307768" y="5248470"/>
            <a:ext cx="1619073" cy="1362057"/>
          </a:xfrm>
          <a:prstGeom prst="rect">
            <a:avLst/>
          </a:prstGeom>
        </p:spPr>
        <p:txBody>
          <a:bodyPr vert="horz" wrap="square" lIns="0" tIns="12087" rIns="0" bIns="0" rtlCol="0">
            <a:spAutoFit/>
          </a:bodyPr>
          <a:lstStyle/>
          <a:p>
            <a:pPr marL="80162" marR="74436" lvl="0" indent="0" algn="ctr" defTabSz="916137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02" b="0" i="0" u="none" strike="noStrike" kern="1200" cap="none" spc="75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Г</a:t>
            </a:r>
            <a:r>
              <a:rPr kumimoji="0" sz="1302" b="0" i="0" u="none" strike="noStrike" kern="1200" cap="none" spc="145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о</a:t>
            </a:r>
            <a:r>
              <a:rPr kumimoji="0" sz="1302" b="0" i="0" u="none" strike="noStrike" kern="1200" cap="none" spc="140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р</a:t>
            </a:r>
            <a:r>
              <a:rPr kumimoji="0" sz="1302" b="0" i="0" u="none" strike="noStrike" kern="1200" cap="none" spc="130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о</a:t>
            </a:r>
            <a:r>
              <a:rPr kumimoji="0" sz="1302" b="0" i="0" u="none" strike="noStrike" kern="1200" cap="none" spc="120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б</a:t>
            </a:r>
            <a:r>
              <a:rPr kumimoji="0" sz="1302" b="0" i="0" u="none" strike="noStrike" kern="1200" cap="none" spc="110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е</a:t>
            </a:r>
            <a:r>
              <a:rPr kumimoji="0" sz="1302" b="0" i="0" u="none" strike="noStrike" kern="1200" cap="none" spc="150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ц</a:t>
            </a:r>
            <a:r>
              <a:rPr kumimoji="0" sz="1302" b="0" i="0" u="none" strike="noStrike" kern="1200" cap="none" spc="-105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302" b="0" i="0" u="none" strike="noStrike" kern="1200" cap="none" spc="185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А</a:t>
            </a:r>
            <a:r>
              <a:rPr kumimoji="0" sz="1302" b="0" i="0" u="none" strike="noStrike" kern="1200" cap="none" spc="140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н</a:t>
            </a:r>
            <a:r>
              <a:rPr kumimoji="0" sz="1302" b="0" i="0" u="none" strike="noStrike" kern="1200" cap="none" spc="125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дрей  </a:t>
            </a:r>
            <a:r>
              <a:rPr kumimoji="0" sz="1302" b="0" i="0" u="none" strike="noStrike" kern="1200" cap="none" spc="114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Валерьевич</a:t>
            </a:r>
            <a:endParaRPr kumimoji="0" sz="130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  <a:p>
            <a:pPr marL="12724" marR="5090" lvl="0" indent="0" algn="ctr" defTabSz="916137" rtl="0" eaLnBrk="1" fontAlgn="auto" latinLnBrk="0" hangingPunct="1">
              <a:lnSpc>
                <a:spcPct val="100000"/>
              </a:lnSpc>
              <a:spcBef>
                <a:spcPts val="1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2" b="0" i="0" u="none" strike="noStrike" kern="1200" cap="none" spc="25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ди</a:t>
            </a:r>
            <a:r>
              <a:rPr kumimoji="0" sz="1002" b="0" i="0" u="none" strike="noStrike" kern="1200" cap="none" spc="35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р</a:t>
            </a:r>
            <a:r>
              <a:rPr kumimoji="0" sz="1002" b="0" i="0" u="none" strike="noStrike" kern="1200" cap="none" spc="25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е</a:t>
            </a:r>
            <a:r>
              <a:rPr kumimoji="0" sz="1002" b="0" i="0" u="none" strike="noStrike" kern="1200" cap="none" spc="-15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кт</a:t>
            </a:r>
            <a:r>
              <a:rPr kumimoji="0" sz="1002" b="0" i="0" u="none" strike="noStrike" kern="1200" cap="none" spc="-25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о</a:t>
            </a:r>
            <a:r>
              <a:rPr kumimoji="0" sz="1002" b="0" i="0" u="none" strike="noStrike" kern="1200" cap="none" spc="55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р</a:t>
            </a:r>
            <a:r>
              <a:rPr kumimoji="0" sz="1002" b="0" i="0" u="none" strike="noStrike" kern="1200" cap="none" spc="-145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1002" b="0" i="0" u="none" strike="noStrike" kern="1200" cap="none" spc="25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Деп</a:t>
            </a:r>
            <a:r>
              <a:rPr kumimoji="0" sz="1002" b="0" i="0" u="none" strike="noStrike" kern="1200" cap="none" spc="15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а</a:t>
            </a:r>
            <a:r>
              <a:rPr kumimoji="0" sz="1002" b="0" i="0" u="none" strike="noStrike" kern="1200" cap="none" spc="5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р</a:t>
            </a:r>
            <a:r>
              <a:rPr kumimoji="0" sz="1002" b="0" i="0" u="none" strike="noStrike" kern="1200" cap="none" spc="-55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т</a:t>
            </a:r>
            <a:r>
              <a:rPr kumimoji="0" sz="1002" b="0" i="0" u="none" strike="noStrike" kern="1200" cap="none" spc="-45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а</a:t>
            </a:r>
            <a:r>
              <a:rPr kumimoji="0" sz="1002" b="0" i="0" u="none" strike="noStrike" kern="1200" cap="none" spc="50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м</a:t>
            </a:r>
            <a:r>
              <a:rPr kumimoji="0" sz="1002" b="0" i="0" u="none" strike="noStrike" kern="1200" cap="none" spc="30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е</a:t>
            </a:r>
            <a:r>
              <a:rPr kumimoji="0" sz="1002" b="0" i="0" u="none" strike="noStrike" kern="1200" cap="none" spc="20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н</a:t>
            </a:r>
            <a:r>
              <a:rPr kumimoji="0" sz="1002" b="0" i="0" u="none" strike="noStrike" kern="1200" cap="none" spc="-30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та  </a:t>
            </a:r>
            <a:r>
              <a:rPr kumimoji="0" sz="1002" b="0" i="0" u="none" strike="noStrike" kern="1200" cap="none" spc="10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цифровой </a:t>
            </a:r>
            <a:r>
              <a:rPr kumimoji="0" sz="1002" b="0" i="0" u="none" strike="noStrike" kern="1200" cap="none" spc="15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1002" b="0" i="0" u="none" strike="noStrike" kern="1200" cap="none" spc="10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трансформации</a:t>
            </a:r>
            <a:endParaRPr kumimoji="0" sz="100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  <a:p>
            <a:pPr marL="204858" marR="197224" lvl="0" indent="0" algn="ctr" defTabSz="9161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2" b="0" i="0" u="none" strike="noStrike" kern="1200" cap="none" spc="35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и</a:t>
            </a:r>
            <a:r>
              <a:rPr kumimoji="0" sz="1002" b="0" i="0" u="none" strike="noStrike" kern="1200" cap="none" spc="-110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1002" b="0" i="0" u="none" strike="noStrike" kern="1200" cap="none" spc="40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б</a:t>
            </a:r>
            <a:r>
              <a:rPr kumimoji="0" sz="1002" b="0" i="0" u="none" strike="noStrike" kern="1200" cap="none" spc="25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о</a:t>
            </a:r>
            <a:r>
              <a:rPr kumimoji="0" sz="1002" b="0" i="0" u="none" strike="noStrike" kern="1200" cap="none" spc="-10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ль</a:t>
            </a:r>
            <a:r>
              <a:rPr kumimoji="0" sz="1002" b="0" i="0" u="none" strike="noStrike" kern="1200" cap="none" spc="20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ш</a:t>
            </a:r>
            <a:r>
              <a:rPr kumimoji="0" sz="1002" b="0" i="0" u="none" strike="noStrike" kern="1200" cap="none" spc="25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и</a:t>
            </a:r>
            <a:r>
              <a:rPr kumimoji="0" sz="1002" b="0" i="0" u="none" strike="noStrike" kern="1200" cap="none" spc="-85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х</a:t>
            </a:r>
            <a:r>
              <a:rPr kumimoji="0" sz="1002" b="0" i="0" u="none" strike="noStrike" kern="1200" cap="none" spc="-145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1002" b="0" i="0" u="none" strike="noStrike" kern="1200" cap="none" spc="5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да</a:t>
            </a:r>
            <a:r>
              <a:rPr kumimoji="0" sz="1002" b="0" i="0" u="none" strike="noStrike" kern="1200" cap="none" spc="10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н</a:t>
            </a:r>
            <a:r>
              <a:rPr kumimoji="0" sz="1002" b="0" i="0" u="none" strike="noStrike" kern="1200" cap="none" spc="20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н</a:t>
            </a:r>
            <a:r>
              <a:rPr kumimoji="0" sz="1002" b="0" i="0" u="none" strike="noStrike" kern="1200" cap="none" spc="-45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ы</a:t>
            </a:r>
            <a:r>
              <a:rPr kumimoji="0" sz="1002" b="0" i="0" u="none" strike="noStrike" kern="1200" cap="none" spc="-60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х  </a:t>
            </a:r>
            <a:r>
              <a:rPr kumimoji="0" sz="1002" b="0" i="0" u="none" strike="noStrike" kern="1200" cap="none" spc="15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Министерства </a:t>
            </a:r>
            <a:r>
              <a:rPr kumimoji="0" sz="1002" b="0" i="0" u="none" strike="noStrike" kern="1200" cap="none" spc="20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1002" b="0" i="0" u="none" strike="noStrike" kern="1200" cap="none" spc="45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пр</a:t>
            </a:r>
            <a:r>
              <a:rPr kumimoji="0" sz="1002" b="0" i="0" u="none" strike="noStrike" kern="1200" cap="none" spc="25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о</a:t>
            </a:r>
            <a:r>
              <a:rPr kumimoji="0" sz="1002" b="0" i="0" u="none" strike="noStrike" kern="1200" cap="none" spc="10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с</a:t>
            </a:r>
            <a:r>
              <a:rPr kumimoji="0" sz="1002" b="0" i="0" u="none" strike="noStrike" kern="1200" cap="none" spc="-5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в</a:t>
            </a:r>
            <a:r>
              <a:rPr kumimoji="0" sz="1002" b="0" i="0" u="none" strike="noStrike" kern="1200" cap="none" spc="0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е</a:t>
            </a:r>
            <a:r>
              <a:rPr kumimoji="0" sz="1002" b="0" i="0" u="none" strike="noStrike" kern="1200" cap="none" spc="10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щ</a:t>
            </a:r>
            <a:r>
              <a:rPr kumimoji="0" sz="1002" b="0" i="0" u="none" strike="noStrike" kern="1200" cap="none" spc="0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е</a:t>
            </a:r>
            <a:r>
              <a:rPr kumimoji="0" sz="1002" b="0" i="0" u="none" strike="noStrike" kern="1200" cap="none" spc="30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н</a:t>
            </a:r>
            <a:r>
              <a:rPr kumimoji="0" sz="1002" b="0" i="0" u="none" strike="noStrike" kern="1200" cap="none" spc="25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и</a:t>
            </a:r>
            <a:r>
              <a:rPr kumimoji="0" sz="1002" b="0" i="0" u="none" strike="noStrike" kern="1200" cap="none" spc="-5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я</a:t>
            </a:r>
            <a:r>
              <a:rPr kumimoji="0" sz="1002" b="0" i="0" u="none" strike="noStrike" kern="1200" cap="none" spc="-150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1002" b="0" i="0" u="none" strike="noStrike" kern="1200" cap="none" spc="100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Р</a:t>
            </a:r>
            <a:r>
              <a:rPr kumimoji="0" sz="1002" b="0" i="0" u="none" strike="noStrike" kern="1200" cap="none" spc="85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Ф</a:t>
            </a:r>
            <a:endParaRPr kumimoji="0" sz="100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875865" y="5257631"/>
            <a:ext cx="1562453" cy="1362057"/>
          </a:xfrm>
          <a:prstGeom prst="rect">
            <a:avLst/>
          </a:prstGeom>
        </p:spPr>
        <p:txBody>
          <a:bodyPr vert="horz" wrap="square" lIns="0" tIns="12087" rIns="0" bIns="0" rtlCol="0">
            <a:spAutoFit/>
          </a:bodyPr>
          <a:lstStyle/>
          <a:p>
            <a:pPr marL="45171" marR="36264" lvl="0" indent="0" algn="ctr" defTabSz="916137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02" b="0" i="0" u="none" strike="noStrike" kern="1200" cap="none" spc="135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Уп</a:t>
            </a:r>
            <a:r>
              <a:rPr kumimoji="0" sz="1302" b="0" i="0" u="none" strike="noStrike" kern="1200" cap="none" spc="125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о</a:t>
            </a:r>
            <a:r>
              <a:rPr kumimoji="0" sz="1302" b="0" i="0" u="none" strike="noStrike" kern="1200" cap="none" spc="150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р</a:t>
            </a:r>
            <a:r>
              <a:rPr kumimoji="0" sz="1302" b="0" i="0" u="none" strike="noStrike" kern="1200" cap="none" spc="135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о</a:t>
            </a:r>
            <a:r>
              <a:rPr kumimoji="0" sz="1302" b="0" i="0" u="none" strike="noStrike" kern="1200" cap="none" spc="95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ва</a:t>
            </a:r>
            <a:r>
              <a:rPr kumimoji="0" sz="1302" b="0" i="0" u="none" strike="noStrike" kern="1200" cap="none" spc="-110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302" b="0" i="0" u="none" strike="noStrike" kern="1200" cap="none" spc="229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М</a:t>
            </a:r>
            <a:r>
              <a:rPr kumimoji="0" sz="1302" b="0" i="0" u="none" strike="noStrike" kern="1200" cap="none" spc="70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а</a:t>
            </a:r>
            <a:r>
              <a:rPr kumimoji="0" sz="1302" b="0" i="0" u="none" strike="noStrike" kern="1200" cap="none" spc="165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р</a:t>
            </a:r>
            <a:r>
              <a:rPr kumimoji="0" sz="1302" b="0" i="0" u="none" strike="noStrike" kern="1200" cap="none" spc="150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и</a:t>
            </a:r>
            <a:r>
              <a:rPr kumimoji="0" sz="1302" b="0" i="0" u="none" strike="noStrike" kern="1200" cap="none" spc="140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н</a:t>
            </a:r>
            <a:r>
              <a:rPr kumimoji="0" sz="1302" b="0" i="0" u="none" strike="noStrike" kern="1200" cap="none" spc="55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а  </a:t>
            </a:r>
            <a:r>
              <a:rPr kumimoji="0" sz="1302" b="0" i="0" u="none" strike="noStrike" kern="1200" cap="none" spc="120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Викторовна</a:t>
            </a:r>
            <a:endParaRPr kumimoji="0" sz="130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  <a:p>
            <a:pPr marL="12724" marR="5090" lvl="0" indent="0" algn="ctr" defTabSz="916137" rtl="0" eaLnBrk="1" fontAlgn="auto" latinLnBrk="0" hangingPunct="1">
              <a:lnSpc>
                <a:spcPct val="100000"/>
              </a:lnSpc>
              <a:spcBef>
                <a:spcPts val="1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2" b="0" i="0" u="none" strike="noStrike" kern="1200" cap="none" spc="-5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з</a:t>
            </a:r>
            <a:r>
              <a:rPr kumimoji="0" sz="1002" b="0" i="0" u="none" strike="noStrike" kern="1200" cap="none" spc="20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ам</a:t>
            </a:r>
            <a:r>
              <a:rPr kumimoji="0" sz="1002" b="0" i="0" u="none" strike="noStrike" kern="1200" cap="none" spc="10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е</a:t>
            </a:r>
            <a:r>
              <a:rPr kumimoji="0" sz="1002" b="0" i="0" u="none" strike="noStrike" kern="1200" cap="none" spc="-15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с</a:t>
            </a:r>
            <a:r>
              <a:rPr kumimoji="0" sz="1002" b="0" i="0" u="none" strike="noStrike" kern="1200" cap="none" spc="-30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т</a:t>
            </a:r>
            <a:r>
              <a:rPr kumimoji="0" sz="1002" b="0" i="0" u="none" strike="noStrike" kern="1200" cap="none" spc="35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и</a:t>
            </a:r>
            <a:r>
              <a:rPr kumimoji="0" sz="1002" b="0" i="0" u="none" strike="noStrike" kern="1200" cap="none" spc="-55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т</a:t>
            </a:r>
            <a:r>
              <a:rPr kumimoji="0" sz="1002" b="0" i="0" u="none" strike="noStrike" kern="1200" cap="none" spc="0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е</a:t>
            </a:r>
            <a:r>
              <a:rPr kumimoji="0" sz="1002" b="0" i="0" u="none" strike="noStrike" kern="1200" cap="none" spc="-10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л</a:t>
            </a:r>
            <a:r>
              <a:rPr kumimoji="0" sz="1002" b="0" i="0" u="none" strike="noStrike" kern="1200" cap="none" spc="-20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ь</a:t>
            </a:r>
            <a:r>
              <a:rPr kumimoji="0" sz="1002" b="0" i="0" u="none" strike="noStrike" kern="1200" cap="none" spc="-135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1002" b="0" i="0" u="none" strike="noStrike" kern="1200" cap="none" spc="25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ди</a:t>
            </a:r>
            <a:r>
              <a:rPr kumimoji="0" sz="1002" b="0" i="0" u="none" strike="noStrike" kern="1200" cap="none" spc="35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р</a:t>
            </a:r>
            <a:r>
              <a:rPr kumimoji="0" sz="1002" b="0" i="0" u="none" strike="noStrike" kern="1200" cap="none" spc="25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е</a:t>
            </a:r>
            <a:r>
              <a:rPr kumimoji="0" sz="1002" b="0" i="0" u="none" strike="noStrike" kern="1200" cap="none" spc="-15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кт</a:t>
            </a:r>
            <a:r>
              <a:rPr kumimoji="0" sz="1002" b="0" i="0" u="none" strike="noStrike" kern="1200" cap="none" spc="-25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о</a:t>
            </a:r>
            <a:r>
              <a:rPr kumimoji="0" sz="1002" b="0" i="0" u="none" strike="noStrike" kern="1200" cap="none" spc="45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р</a:t>
            </a:r>
            <a:r>
              <a:rPr kumimoji="0" sz="1002" b="0" i="0" u="none" strike="noStrike" kern="1200" cap="none" spc="-20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а  </a:t>
            </a:r>
            <a:r>
              <a:rPr kumimoji="0" sz="1002" b="0" i="0" u="none" strike="noStrike" kern="1200" cap="none" spc="0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Департамента </a:t>
            </a:r>
            <a:r>
              <a:rPr kumimoji="0" sz="1002" b="0" i="0" u="none" strike="noStrike" kern="1200" cap="none" spc="5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1002" b="0" i="0" u="none" strike="noStrike" kern="1200" cap="none" spc="0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государственной </a:t>
            </a:r>
            <a:r>
              <a:rPr kumimoji="0" sz="1002" b="0" i="0" u="none" strike="noStrike" kern="1200" cap="none" spc="5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1002" b="0" i="0" u="none" strike="noStrike" kern="1200" cap="none" spc="10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политики</a:t>
            </a:r>
            <a:endParaRPr kumimoji="0" sz="100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  <a:p>
            <a:pPr marL="0" marR="0" lvl="0" indent="0" algn="ctr" defTabSz="9161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2" b="0" i="0" u="none" strike="noStrike" kern="1200" cap="none" spc="35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и</a:t>
            </a:r>
            <a:r>
              <a:rPr kumimoji="0" sz="1002" b="0" i="0" u="none" strike="noStrike" kern="1200" cap="none" spc="-110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1002" b="0" i="0" u="none" strike="noStrike" kern="1200" cap="none" spc="-45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у</a:t>
            </a:r>
            <a:r>
              <a:rPr kumimoji="0" sz="1002" b="0" i="0" u="none" strike="noStrike" kern="1200" cap="none" spc="45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пр</a:t>
            </a:r>
            <a:r>
              <a:rPr kumimoji="0" sz="1002" b="0" i="0" u="none" strike="noStrike" kern="1200" cap="none" spc="-45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а</a:t>
            </a:r>
            <a:r>
              <a:rPr kumimoji="0" sz="1002" b="0" i="0" u="none" strike="noStrike" kern="1200" cap="none" spc="-15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в</a:t>
            </a:r>
            <a:r>
              <a:rPr kumimoji="0" sz="1002" b="0" i="0" u="none" strike="noStrike" kern="1200" cap="none" spc="-10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л</a:t>
            </a:r>
            <a:r>
              <a:rPr kumimoji="0" sz="1002" b="0" i="0" u="none" strike="noStrike" kern="1200" cap="none" spc="0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е</a:t>
            </a:r>
            <a:r>
              <a:rPr kumimoji="0" sz="1002" b="0" i="0" u="none" strike="noStrike" kern="1200" cap="none" spc="20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н</a:t>
            </a:r>
            <a:r>
              <a:rPr kumimoji="0" sz="1002" b="0" i="0" u="none" strike="noStrike" kern="1200" cap="none" spc="35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и</a:t>
            </a:r>
            <a:r>
              <a:rPr kumimoji="0" sz="1002" b="0" i="0" u="none" strike="noStrike" kern="1200" cap="none" spc="-5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я</a:t>
            </a:r>
            <a:r>
              <a:rPr kumimoji="0" sz="1002" b="0" i="0" u="none" strike="noStrike" kern="1200" cap="none" spc="-160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1002" b="0" i="0" u="none" strike="noStrike" kern="1200" cap="none" spc="0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в</a:t>
            </a:r>
            <a:r>
              <a:rPr kumimoji="0" sz="1002" b="0" i="0" u="none" strike="noStrike" kern="1200" cap="none" spc="-114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1002" b="0" i="0" u="none" strike="noStrike" kern="1200" cap="none" spc="25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с</a:t>
            </a:r>
            <a:r>
              <a:rPr kumimoji="0" sz="1002" b="0" i="0" u="none" strike="noStrike" kern="1200" cap="none" spc="-80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ф</a:t>
            </a:r>
            <a:r>
              <a:rPr kumimoji="0" sz="1002" b="0" i="0" u="none" strike="noStrike" kern="1200" cap="none" spc="10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е</a:t>
            </a:r>
            <a:r>
              <a:rPr kumimoji="0" sz="1002" b="0" i="0" u="none" strike="noStrike" kern="1200" cap="none" spc="45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р</a:t>
            </a:r>
            <a:r>
              <a:rPr kumimoji="0" sz="1002" b="0" i="0" u="none" strike="noStrike" kern="1200" cap="none" spc="10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е</a:t>
            </a:r>
            <a:endParaRPr kumimoji="0" sz="100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  <a:p>
            <a:pPr marL="1272" marR="0" lvl="0" indent="0" algn="ctr" defTabSz="9161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2" b="0" i="0" u="none" strike="noStrike" kern="1200" cap="none" spc="20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о</a:t>
            </a:r>
            <a:r>
              <a:rPr kumimoji="0" sz="1002" b="0" i="0" u="none" strike="noStrike" kern="1200" cap="none" spc="40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б</a:t>
            </a:r>
            <a:r>
              <a:rPr kumimoji="0" sz="1002" b="0" i="0" u="none" strike="noStrike" kern="1200" cap="none" spc="20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щ</a:t>
            </a:r>
            <a:r>
              <a:rPr kumimoji="0" sz="1002" b="0" i="0" u="none" strike="noStrike" kern="1200" cap="none" spc="0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е</a:t>
            </a:r>
            <a:r>
              <a:rPr kumimoji="0" sz="1002" b="0" i="0" u="none" strike="noStrike" kern="1200" cap="none" spc="-20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г</a:t>
            </a:r>
            <a:r>
              <a:rPr kumimoji="0" sz="1002" b="0" i="0" u="none" strike="noStrike" kern="1200" cap="none" spc="20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о</a:t>
            </a:r>
            <a:r>
              <a:rPr kumimoji="0" sz="1002" b="0" i="0" u="none" strike="noStrike" kern="1200" cap="none" spc="-145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1002" b="0" i="0" u="none" strike="noStrike" kern="1200" cap="none" spc="20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о</a:t>
            </a:r>
            <a:r>
              <a:rPr kumimoji="0" sz="1002" b="0" i="0" u="none" strike="noStrike" kern="1200" cap="none" spc="40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б</a:t>
            </a:r>
            <a:r>
              <a:rPr kumimoji="0" sz="1002" b="0" i="0" u="none" strike="noStrike" kern="1200" cap="none" spc="15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р</a:t>
            </a:r>
            <a:r>
              <a:rPr kumimoji="0" sz="1002" b="0" i="0" u="none" strike="noStrike" kern="1200" cap="none" spc="0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а</a:t>
            </a:r>
            <a:r>
              <a:rPr kumimoji="0" sz="1002" b="0" i="0" u="none" strike="noStrike" kern="1200" cap="none" spc="-10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з</a:t>
            </a:r>
            <a:r>
              <a:rPr kumimoji="0" sz="1002" b="0" i="0" u="none" strike="noStrike" kern="1200" cap="none" spc="10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о</a:t>
            </a:r>
            <a:r>
              <a:rPr kumimoji="0" sz="1002" b="0" i="0" u="none" strike="noStrike" kern="1200" cap="none" spc="-10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в</a:t>
            </a:r>
            <a:r>
              <a:rPr kumimoji="0" sz="1002" b="0" i="0" u="none" strike="noStrike" kern="1200" cap="none" spc="-40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а</a:t>
            </a:r>
            <a:r>
              <a:rPr kumimoji="0" sz="1002" b="0" i="0" u="none" strike="noStrike" kern="1200" cap="none" spc="20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н</a:t>
            </a:r>
            <a:r>
              <a:rPr kumimoji="0" sz="1002" b="0" i="0" u="none" strike="noStrike" kern="1200" cap="none" spc="30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и</a:t>
            </a:r>
            <a:r>
              <a:rPr kumimoji="0" sz="1002" b="0" i="0" u="none" strike="noStrike" kern="1200" cap="none" spc="0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я</a:t>
            </a:r>
            <a:endParaRPr kumimoji="0" sz="100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233032" y="5321120"/>
            <a:ext cx="1877362" cy="1208738"/>
          </a:xfrm>
          <a:prstGeom prst="rect">
            <a:avLst/>
          </a:prstGeom>
        </p:spPr>
        <p:txBody>
          <a:bodyPr vert="horz" wrap="square" lIns="0" tIns="12087" rIns="0" bIns="0" rtlCol="0">
            <a:spAutoFit/>
          </a:bodyPr>
          <a:lstStyle/>
          <a:p>
            <a:pPr marL="354367" marR="194679" lvl="0" indent="-234123" algn="l" defTabSz="916137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02" b="0" i="0" u="none" strike="noStrike" kern="1200" cap="none" spc="145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Л</a:t>
            </a:r>
            <a:r>
              <a:rPr kumimoji="0" sz="1302" b="0" i="0" u="none" strike="noStrike" kern="1200" cap="none" spc="105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о</a:t>
            </a:r>
            <a:r>
              <a:rPr kumimoji="0" sz="1302" b="0" i="0" u="none" strike="noStrike" kern="1200" cap="none" spc="125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гви</a:t>
            </a:r>
            <a:r>
              <a:rPr kumimoji="0" sz="1302" b="0" i="0" u="none" strike="noStrike" kern="1200" cap="none" spc="130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н</a:t>
            </a:r>
            <a:r>
              <a:rPr kumimoji="0" sz="1302" b="0" i="0" u="none" strike="noStrike" kern="1200" cap="none" spc="105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о</a:t>
            </a:r>
            <a:r>
              <a:rPr kumimoji="0" sz="1302" b="0" i="0" u="none" strike="noStrike" kern="1200" cap="none" spc="95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ва</a:t>
            </a:r>
            <a:r>
              <a:rPr kumimoji="0" sz="1302" b="0" i="0" u="none" strike="noStrike" kern="1200" cap="none" spc="-110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302" b="0" i="0" u="none" strike="noStrike" kern="1200" cap="none" spc="180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И</a:t>
            </a:r>
            <a:r>
              <a:rPr kumimoji="0" sz="1302" b="0" i="0" u="none" strike="noStrike" kern="1200" cap="none" spc="160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ри</a:t>
            </a:r>
            <a:r>
              <a:rPr kumimoji="0" sz="1302" b="0" i="0" u="none" strike="noStrike" kern="1200" cap="none" spc="150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н</a:t>
            </a:r>
            <a:r>
              <a:rPr kumimoji="0" sz="1302" b="0" i="0" u="none" strike="noStrike" kern="1200" cap="none" spc="55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а  </a:t>
            </a:r>
            <a:r>
              <a:rPr kumimoji="0" sz="1302" b="0" i="0" u="none" strike="noStrike" kern="1200" cap="none" spc="120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Михайловна</a:t>
            </a:r>
            <a:endParaRPr kumimoji="0" sz="130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  <a:p>
            <a:pPr marL="145691" marR="137421" lvl="0" indent="0" algn="ctr" defTabSz="916137" rtl="0" eaLnBrk="1" fontAlgn="auto" latinLnBrk="0" hangingPunct="1">
              <a:lnSpc>
                <a:spcPct val="100000"/>
              </a:lnSpc>
              <a:spcBef>
                <a:spcPts val="1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2" b="0" i="0" u="none" strike="noStrike" kern="1200" cap="none" spc="-25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к</a:t>
            </a:r>
            <a:r>
              <a:rPr kumimoji="0" sz="1002" b="0" i="0" u="none" strike="noStrike" kern="1200" cap="none" spc="-165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.</a:t>
            </a:r>
            <a:r>
              <a:rPr kumimoji="0" sz="1002" b="0" i="0" u="none" strike="noStrike" kern="1200" cap="none" spc="-85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п</a:t>
            </a:r>
            <a:r>
              <a:rPr kumimoji="0" sz="1002" b="0" i="0" u="none" strike="noStrike" kern="1200" cap="none" spc="-45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.</a:t>
            </a:r>
            <a:r>
              <a:rPr kumimoji="0" sz="1002" b="0" i="0" u="none" strike="noStrike" kern="1200" cap="none" spc="30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н</a:t>
            </a:r>
            <a:r>
              <a:rPr kumimoji="0" sz="1002" b="0" i="0" u="none" strike="noStrike" kern="1200" cap="none" spc="-175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.</a:t>
            </a:r>
            <a:r>
              <a:rPr kumimoji="0" sz="1002" b="0" i="0" u="none" strike="noStrike" kern="1200" cap="none" spc="-165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,</a:t>
            </a:r>
            <a:r>
              <a:rPr kumimoji="0" sz="1002" b="0" i="0" u="none" strike="noStrike" kern="1200" cap="none" spc="-135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1002" b="0" i="0" u="none" strike="noStrike" kern="1200" cap="none" spc="15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д</a:t>
            </a:r>
            <a:r>
              <a:rPr kumimoji="0" sz="1002" b="0" i="0" u="none" strike="noStrike" kern="1200" cap="none" spc="20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о</a:t>
            </a:r>
            <a:r>
              <a:rPr kumimoji="0" sz="1002" b="0" i="0" u="none" strike="noStrike" kern="1200" cap="none" spc="25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ц</a:t>
            </a:r>
            <a:r>
              <a:rPr kumimoji="0" sz="1002" b="0" i="0" u="none" strike="noStrike" kern="1200" cap="none" spc="0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е</a:t>
            </a:r>
            <a:r>
              <a:rPr kumimoji="0" sz="1002" b="0" i="0" u="none" strike="noStrike" kern="1200" cap="none" spc="20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н</a:t>
            </a:r>
            <a:r>
              <a:rPr kumimoji="0" sz="1002" b="0" i="0" u="none" strike="noStrike" kern="1200" cap="none" spc="-105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т,</a:t>
            </a:r>
            <a:r>
              <a:rPr kumimoji="0" sz="1002" b="0" i="0" u="none" strike="noStrike" kern="1200" cap="none" spc="-145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1002" b="0" i="0" u="none" strike="noStrike" kern="1200" cap="none" spc="30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н</a:t>
            </a:r>
            <a:r>
              <a:rPr kumimoji="0" sz="1002" b="0" i="0" u="none" strike="noStrike" kern="1200" cap="none" spc="-25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ач</a:t>
            </a:r>
            <a:r>
              <a:rPr kumimoji="0" sz="1002" b="0" i="0" u="none" strike="noStrike" kern="1200" cap="none" spc="-35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а</a:t>
            </a:r>
            <a:r>
              <a:rPr kumimoji="0" sz="1002" b="0" i="0" u="none" strike="noStrike" kern="1200" cap="none" spc="-10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л</a:t>
            </a:r>
            <a:r>
              <a:rPr kumimoji="0" sz="1002" b="0" i="0" u="none" strike="noStrike" kern="1200" cap="none" spc="0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ь</a:t>
            </a:r>
            <a:r>
              <a:rPr kumimoji="0" sz="1002" b="0" i="0" u="none" strike="noStrike" kern="1200" cap="none" spc="-5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н</a:t>
            </a:r>
            <a:r>
              <a:rPr kumimoji="0" sz="1002" b="0" i="0" u="none" strike="noStrike" kern="1200" cap="none" spc="25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и</a:t>
            </a:r>
            <a:r>
              <a:rPr kumimoji="0" sz="1002" b="0" i="0" u="none" strike="noStrike" kern="1200" cap="none" spc="-20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к  </a:t>
            </a:r>
            <a:r>
              <a:rPr kumimoji="0" sz="1002" b="0" i="0" u="none" strike="noStrike" kern="1200" cap="none" spc="0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управления</a:t>
            </a:r>
            <a:endParaRPr kumimoji="0" sz="100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  <a:p>
            <a:pPr marL="12724" marR="5090" lvl="0" indent="0" algn="ctr" defTabSz="9161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2" b="0" i="0" u="none" strike="noStrike" kern="1200" cap="none" spc="30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п</a:t>
            </a:r>
            <a:r>
              <a:rPr kumimoji="0" sz="1002" b="0" i="0" u="none" strike="noStrike" kern="1200" cap="none" spc="20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о</a:t>
            </a:r>
            <a:r>
              <a:rPr kumimoji="0" sz="1002" b="0" i="0" u="none" strike="noStrike" kern="1200" cap="none" spc="-120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1002" b="0" i="0" u="none" strike="noStrike" kern="1200" cap="none" spc="35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н</a:t>
            </a:r>
            <a:r>
              <a:rPr kumimoji="0" sz="1002" b="0" i="0" u="none" strike="noStrike" kern="1200" cap="none" spc="-30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а</a:t>
            </a:r>
            <a:r>
              <a:rPr kumimoji="0" sz="1002" b="0" i="0" u="none" strike="noStrike" kern="1200" cap="none" spc="-40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у</a:t>
            </a:r>
            <a:r>
              <a:rPr kumimoji="0" sz="1002" b="0" i="0" u="none" strike="noStrike" kern="1200" cap="none" spc="-30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ч</a:t>
            </a:r>
            <a:r>
              <a:rPr kumimoji="0" sz="1002" b="0" i="0" u="none" strike="noStrike" kern="1200" cap="none" spc="25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н</a:t>
            </a:r>
            <a:r>
              <a:rPr kumimoji="0" sz="1002" b="0" i="0" u="none" strike="noStrike" kern="1200" cap="none" spc="0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о</a:t>
            </a:r>
            <a:r>
              <a:rPr kumimoji="0" sz="1002" b="0" i="0" u="none" strike="noStrike" kern="1200" cap="none" spc="5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-</a:t>
            </a:r>
            <a:r>
              <a:rPr kumimoji="0" sz="1002" b="0" i="0" u="none" strike="noStrike" kern="1200" cap="none" spc="25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о</a:t>
            </a:r>
            <a:r>
              <a:rPr kumimoji="0" sz="1002" b="0" i="0" u="none" strike="noStrike" kern="1200" cap="none" spc="30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б</a:t>
            </a:r>
            <a:r>
              <a:rPr kumimoji="0" sz="1002" b="0" i="0" u="none" strike="noStrike" kern="1200" cap="none" spc="45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р</a:t>
            </a:r>
            <a:r>
              <a:rPr kumimoji="0" sz="1002" b="0" i="0" u="none" strike="noStrike" kern="1200" cap="none" spc="-45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а</a:t>
            </a:r>
            <a:r>
              <a:rPr kumimoji="0" sz="1002" b="0" i="0" u="none" strike="noStrike" kern="1200" cap="none" spc="-15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з</a:t>
            </a:r>
            <a:r>
              <a:rPr kumimoji="0" sz="1002" b="0" i="0" u="none" strike="noStrike" kern="1200" cap="none" spc="15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о</a:t>
            </a:r>
            <a:r>
              <a:rPr kumimoji="0" sz="1002" b="0" i="0" u="none" strike="noStrike" kern="1200" cap="none" spc="-15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в</a:t>
            </a:r>
            <a:r>
              <a:rPr kumimoji="0" sz="1002" b="0" i="0" u="none" strike="noStrike" kern="1200" cap="none" spc="-55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а</a:t>
            </a:r>
            <a:r>
              <a:rPr kumimoji="0" sz="1002" b="0" i="0" u="none" strike="noStrike" kern="1200" cap="none" spc="-15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т</a:t>
            </a:r>
            <a:r>
              <a:rPr kumimoji="0" sz="1002" b="0" i="0" u="none" strike="noStrike" kern="1200" cap="none" spc="-25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е</a:t>
            </a:r>
            <a:r>
              <a:rPr kumimoji="0" sz="1002" b="0" i="0" u="none" strike="noStrike" kern="1200" cap="none" spc="-10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л</a:t>
            </a:r>
            <a:r>
              <a:rPr kumimoji="0" sz="1002" b="0" i="0" u="none" strike="noStrike" kern="1200" cap="none" spc="0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ь</a:t>
            </a:r>
            <a:r>
              <a:rPr kumimoji="0" sz="1002" b="0" i="0" u="none" strike="noStrike" kern="1200" cap="none" spc="-5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н</a:t>
            </a:r>
            <a:r>
              <a:rPr kumimoji="0" sz="1002" b="0" i="0" u="none" strike="noStrike" kern="1200" cap="none" spc="15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о</a:t>
            </a:r>
            <a:r>
              <a:rPr kumimoji="0" sz="1002" b="0" i="0" u="none" strike="noStrike" kern="1200" cap="none" spc="25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й  </a:t>
            </a:r>
            <a:r>
              <a:rPr kumimoji="0" sz="1002" b="0" i="0" u="none" strike="noStrike" kern="1200" cap="none" spc="-5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деятельности</a:t>
            </a:r>
            <a:endParaRPr kumimoji="0" sz="100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  <a:p>
            <a:pPr marL="582129" marR="0" lvl="0" indent="0" algn="l" defTabSz="9161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2" b="0" i="0" u="none" strike="noStrike" kern="1200" cap="none" spc="75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И</a:t>
            </a:r>
            <a:r>
              <a:rPr kumimoji="0" sz="1002" b="0" i="0" u="none" strike="noStrike" kern="1200" cap="none" spc="15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С</a:t>
            </a:r>
            <a:r>
              <a:rPr kumimoji="0" sz="1002" b="0" i="0" u="none" strike="noStrike" kern="1200" cap="none" spc="90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Р</a:t>
            </a:r>
            <a:r>
              <a:rPr kumimoji="0" sz="1002" b="0" i="0" u="none" strike="noStrike" kern="1200" cap="none" spc="60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О</a:t>
            </a:r>
            <a:r>
              <a:rPr kumimoji="0" sz="1002" b="0" i="0" u="none" strike="noStrike" kern="1200" cap="none" spc="-150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1002" b="0" i="0" u="none" strike="noStrike" kern="1200" cap="none" spc="100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Р</a:t>
            </a:r>
            <a:r>
              <a:rPr kumimoji="0" sz="1002" b="0" i="0" u="none" strike="noStrike" kern="1200" cap="none" spc="50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АО</a:t>
            </a:r>
            <a:endParaRPr kumimoji="0" sz="100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901927" y="5515002"/>
            <a:ext cx="1610803" cy="819397"/>
          </a:xfrm>
          <a:prstGeom prst="rect">
            <a:avLst/>
          </a:prstGeom>
        </p:spPr>
        <p:txBody>
          <a:bodyPr vert="horz" wrap="square" lIns="0" tIns="12087" rIns="0" bIns="0" rtlCol="0">
            <a:spAutoFit/>
          </a:bodyPr>
          <a:lstStyle/>
          <a:p>
            <a:pPr marL="12724" marR="5090" lvl="0" indent="636" algn="ctr" defTabSz="916137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02" b="0" i="0" u="none" strike="noStrike" kern="1200" cap="none" spc="120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Сотрудники </a:t>
            </a:r>
            <a:r>
              <a:rPr kumimoji="0" sz="1302" b="0" i="0" u="none" strike="noStrike" kern="1200" cap="none" spc="125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302" b="0" i="0" u="none" strike="noStrike" kern="1200" cap="none" spc="140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Академии </a:t>
            </a:r>
            <a:r>
              <a:rPr kumimoji="0" sz="1302" b="0" i="0" u="none" strike="noStrike" kern="1200" cap="none" spc="145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302" b="0" i="0" u="none" strike="noStrike" kern="1200" cap="none" spc="229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М</a:t>
            </a:r>
            <a:r>
              <a:rPr kumimoji="0" sz="1302" b="0" i="0" u="none" strike="noStrike" kern="1200" cap="none" spc="155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и</a:t>
            </a:r>
            <a:r>
              <a:rPr kumimoji="0" sz="1302" b="0" i="0" u="none" strike="noStrike" kern="1200" cap="none" spc="145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н</a:t>
            </a:r>
            <a:r>
              <a:rPr kumimoji="0" sz="1302" b="0" i="0" u="none" strike="noStrike" kern="1200" cap="none" spc="160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п</a:t>
            </a:r>
            <a:r>
              <a:rPr kumimoji="0" sz="1302" b="0" i="0" u="none" strike="noStrike" kern="1200" cap="none" spc="135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р</a:t>
            </a:r>
            <a:r>
              <a:rPr kumimoji="0" sz="1302" b="0" i="0" u="none" strike="noStrike" kern="1200" cap="none" spc="105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о</a:t>
            </a:r>
            <a:r>
              <a:rPr kumimoji="0" sz="1302" b="0" i="0" u="none" strike="noStrike" kern="1200" cap="none" spc="130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с</a:t>
            </a:r>
            <a:r>
              <a:rPr kumimoji="0" sz="1302" b="0" i="0" u="none" strike="noStrike" kern="1200" cap="none" spc="90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в</a:t>
            </a:r>
            <a:r>
              <a:rPr kumimoji="0" sz="1302" b="0" i="0" u="none" strike="noStrike" kern="1200" cap="none" spc="110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е</a:t>
            </a:r>
            <a:r>
              <a:rPr kumimoji="0" sz="1302" b="0" i="0" u="none" strike="noStrike" kern="1200" cap="none" spc="170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щ</a:t>
            </a:r>
            <a:r>
              <a:rPr kumimoji="0" sz="1302" b="0" i="0" u="none" strike="noStrike" kern="1200" cap="none" spc="110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е</a:t>
            </a:r>
            <a:r>
              <a:rPr kumimoji="0" sz="1302" b="0" i="0" u="none" strike="noStrike" kern="1200" cap="none" spc="140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н</a:t>
            </a:r>
            <a:r>
              <a:rPr kumimoji="0" sz="1302" b="0" i="0" u="none" strike="noStrike" kern="1200" cap="none" spc="150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и</a:t>
            </a:r>
            <a:r>
              <a:rPr kumimoji="0" sz="1302" b="0" i="0" u="none" strike="noStrike" kern="1200" cap="none" spc="75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я  </a:t>
            </a:r>
            <a:r>
              <a:rPr kumimoji="0" sz="1302" b="0" i="0" u="none" strike="noStrike" kern="1200" cap="none" spc="150" normalizeH="0" baseline="0" noProof="0" dirty="0">
                <a:ln>
                  <a:noFill/>
                </a:ln>
                <a:solidFill>
                  <a:srgbClr val="6E2F9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России</a:t>
            </a:r>
            <a:endParaRPr kumimoji="0" sz="130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158147" y="3659882"/>
            <a:ext cx="1518557" cy="346717"/>
          </a:xfrm>
          <a:prstGeom prst="rect">
            <a:avLst/>
          </a:prstGeom>
        </p:spPr>
        <p:txBody>
          <a:bodyPr vert="horz" wrap="square" lIns="0" tIns="12724" rIns="0" bIns="0" rtlCol="0">
            <a:spAutoFit/>
          </a:bodyPr>
          <a:lstStyle/>
          <a:p>
            <a:pPr marL="12724" marR="0" lvl="0" indent="0" algn="l" defTabSz="91613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104" b="0" i="0" u="none" strike="noStrike" kern="1200" cap="none" spc="200" normalizeH="0" baseline="0" noProof="0" dirty="0">
                <a:ln>
                  <a:noFill/>
                </a:ln>
                <a:solidFill>
                  <a:srgbClr val="5ADEBC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СПИКЕРЫ:</a:t>
            </a:r>
            <a:endParaRPr kumimoji="0" sz="210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pic>
        <p:nvPicPr>
          <p:cNvPr id="25" name="object 25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300374" y="3200239"/>
            <a:ext cx="1097542" cy="1094945"/>
          </a:xfrm>
          <a:prstGeom prst="rect">
            <a:avLst/>
          </a:prstGeom>
        </p:spPr>
      </p:pic>
      <p:sp>
        <p:nvSpPr>
          <p:cNvPr id="26" name="object 26"/>
          <p:cNvSpPr txBox="1"/>
          <p:nvPr/>
        </p:nvSpPr>
        <p:spPr>
          <a:xfrm>
            <a:off x="10812624" y="6559588"/>
            <a:ext cx="188309" cy="167343"/>
          </a:xfrm>
          <a:prstGeom prst="rect">
            <a:avLst/>
          </a:prstGeom>
        </p:spPr>
        <p:txBody>
          <a:bodyPr vert="horz" wrap="square" lIns="0" tIns="12724" rIns="0" bIns="0" rtlCol="0">
            <a:spAutoFit/>
          </a:bodyPr>
          <a:lstStyle/>
          <a:p>
            <a:pPr marL="12724" marR="0" lvl="0" indent="0" algn="l" defTabSz="91613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24</a:t>
            </a:r>
            <a:endParaRPr kumimoji="0" sz="100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FC46411-96D6-32EB-CCA7-E004F95DDD12}"/>
              </a:ext>
            </a:extLst>
          </p:cNvPr>
          <p:cNvSpPr txBox="1"/>
          <p:nvPr/>
        </p:nvSpPr>
        <p:spPr>
          <a:xfrm>
            <a:off x="3503712" y="1247791"/>
            <a:ext cx="60939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Сроки реализации: 24.10.2023 – 14.11.2023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A0C6FA2-51B6-707A-BAAD-3584377C6C91}"/>
              </a:ext>
            </a:extLst>
          </p:cNvPr>
          <p:cNvSpPr txBox="1"/>
          <p:nvPr/>
        </p:nvSpPr>
        <p:spPr>
          <a:xfrm>
            <a:off x="3785460" y="3955079"/>
            <a:ext cx="60939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10"/>
              </a:rPr>
              <a:t>https://education.apkpro.ru/courses/1438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928164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9381" y="0"/>
            <a:ext cx="10712220" cy="3073503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651239" y="685926"/>
            <a:ext cx="2888249" cy="407154"/>
          </a:xfrm>
          <a:prstGeom prst="rect">
            <a:avLst/>
          </a:prstGeom>
        </p:spPr>
        <p:txBody>
          <a:bodyPr vert="horz" wrap="square" lIns="0" tIns="12087" rIns="0" bIns="0" rtlCol="0">
            <a:spAutoFit/>
          </a:bodyPr>
          <a:lstStyle/>
          <a:p>
            <a:pPr marL="12724">
              <a:spcBef>
                <a:spcPts val="95"/>
              </a:spcBef>
            </a:pPr>
            <a:r>
              <a:rPr spc="-5" dirty="0"/>
              <a:t>ПОЛЕЗНЫЕ</a:t>
            </a:r>
            <a:r>
              <a:rPr spc="-60" dirty="0"/>
              <a:t> </a:t>
            </a:r>
            <a:r>
              <a:rPr spc="-5" dirty="0"/>
              <a:t>ССЫЛКИ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344911" y="1547949"/>
            <a:ext cx="5501668" cy="862345"/>
          </a:xfrm>
          <a:prstGeom prst="rect">
            <a:avLst/>
          </a:prstGeom>
        </p:spPr>
        <p:txBody>
          <a:bodyPr vert="horz" wrap="square" lIns="0" tIns="12724" rIns="0" bIns="0" rtlCol="0">
            <a:spAutoFit/>
          </a:bodyPr>
          <a:lstStyle/>
          <a:p>
            <a:pPr marL="0" marR="0" lvl="0" indent="0" algn="ctr" defTabSz="91613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3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 New"/>
                <a:ea typeface="+mn-ea"/>
                <a:cs typeface="Courier New"/>
              </a:rPr>
              <a:t>Консультационная</a:t>
            </a:r>
            <a:r>
              <a:rPr kumimoji="0" sz="1803" b="1" i="0" u="none" strike="noStrike" kern="120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 New"/>
                <a:ea typeface="+mn-ea"/>
                <a:cs typeface="Courier New"/>
              </a:rPr>
              <a:t> </a:t>
            </a:r>
            <a:r>
              <a:rPr kumimoji="0" sz="180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 New"/>
                <a:ea typeface="+mn-ea"/>
                <a:cs typeface="Courier New"/>
              </a:rPr>
              <a:t>и</a:t>
            </a:r>
            <a:r>
              <a:rPr kumimoji="0" sz="1803" b="1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 New"/>
                <a:ea typeface="+mn-ea"/>
                <a:cs typeface="Courier New"/>
              </a:rPr>
              <a:t> </a:t>
            </a:r>
            <a:r>
              <a:rPr kumimoji="0" sz="1803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 New"/>
                <a:ea typeface="+mn-ea"/>
                <a:cs typeface="Courier New"/>
              </a:rPr>
              <a:t>техническая</a:t>
            </a:r>
            <a:r>
              <a:rPr kumimoji="0" sz="1803" b="1" i="0" u="none" strike="noStrike" kern="120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 New"/>
                <a:ea typeface="+mn-ea"/>
                <a:cs typeface="Courier New"/>
              </a:rPr>
              <a:t> </a:t>
            </a:r>
            <a:r>
              <a:rPr kumimoji="0" sz="1803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 New"/>
                <a:ea typeface="+mn-ea"/>
                <a:cs typeface="Courier New"/>
              </a:rPr>
              <a:t>поддержка</a:t>
            </a:r>
            <a:endParaRPr kumimoji="0" sz="180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/>
              <a:ea typeface="+mn-ea"/>
              <a:cs typeface="Courier New"/>
            </a:endParaRPr>
          </a:p>
          <a:p>
            <a:pPr marL="0" marR="0" lvl="0" indent="0" algn="l" defTabSz="916137" rtl="0" eaLnBrk="1" fontAlgn="auto" latinLnBrk="0" hangingPunct="1">
              <a:lnSpc>
                <a:spcPct val="100000"/>
              </a:lnSpc>
              <a:spcBef>
                <a:spcPts val="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0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/>
              <a:ea typeface="+mn-ea"/>
              <a:cs typeface="Courier New"/>
            </a:endParaRPr>
          </a:p>
          <a:p>
            <a:pPr marL="1909" marR="0" lvl="0" indent="0" algn="ctr" defTabSz="9161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3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 New"/>
                <a:ea typeface="+mn-ea"/>
                <a:cs typeface="Courier New"/>
                <a:hlinkClick r:id="rId3"/>
              </a:rPr>
              <a:t>urok@apkpro.ru</a:t>
            </a:r>
            <a:endParaRPr kumimoji="0" sz="180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/>
              <a:ea typeface="+mn-ea"/>
              <a:cs typeface="Courier New"/>
            </a:endParaRPr>
          </a:p>
        </p:txBody>
      </p: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95175" y="3374288"/>
            <a:ext cx="8721238" cy="1532935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863533" y="5151006"/>
            <a:ext cx="1150846" cy="454231"/>
          </a:xfrm>
          <a:prstGeom prst="rect">
            <a:avLst/>
          </a:prstGeom>
        </p:spPr>
        <p:txBody>
          <a:bodyPr vert="horz" wrap="square" lIns="0" tIns="12724" rIns="0" bIns="0" rtlCol="0">
            <a:spAutoFit/>
          </a:bodyPr>
          <a:lstStyle/>
          <a:p>
            <a:pPr marL="46443" marR="0" lvl="0" indent="0" algn="ctr" defTabSz="91613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3" b="1" i="0" u="none" strike="noStrike" kern="1200" cap="none" spc="5" normalizeH="0" baseline="0" noProof="0" dirty="0">
                <a:ln>
                  <a:noFill/>
                </a:ln>
                <a:solidFill>
                  <a:srgbClr val="1B318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ФГИС</a:t>
            </a:r>
            <a:r>
              <a:rPr kumimoji="0" sz="1403" b="1" i="0" u="none" strike="noStrike" kern="1200" cap="none" spc="-15" normalizeH="0" baseline="0" noProof="0" dirty="0">
                <a:ln>
                  <a:noFill/>
                </a:ln>
                <a:solidFill>
                  <a:srgbClr val="1B318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endParaRPr kumimoji="0" sz="140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6137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3" b="1" i="0" u="none" strike="noStrike" kern="1200" cap="none" spc="5" normalizeH="0" baseline="0" noProof="0" dirty="0">
                <a:ln>
                  <a:noFill/>
                </a:ln>
                <a:solidFill>
                  <a:srgbClr val="1B318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«М</a:t>
            </a:r>
            <a:r>
              <a:rPr kumimoji="0" sz="1403" b="1" i="0" u="none" strike="noStrike" kern="1200" cap="none" spc="-65" normalizeH="0" baseline="0" noProof="0" dirty="0">
                <a:ln>
                  <a:noFill/>
                </a:ln>
                <a:solidFill>
                  <a:srgbClr val="1B318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оя </a:t>
            </a:r>
            <a:r>
              <a:rPr kumimoji="0" sz="1403" b="1" i="0" u="none" strike="noStrike" kern="1200" cap="none" spc="-30" normalizeH="0" baseline="0" noProof="0" dirty="0">
                <a:ln>
                  <a:noFill/>
                </a:ln>
                <a:solidFill>
                  <a:srgbClr val="1B318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ш</a:t>
            </a:r>
            <a:r>
              <a:rPr kumimoji="0" sz="1403" b="1" i="0" u="none" strike="noStrike" kern="1200" cap="none" spc="0" normalizeH="0" baseline="0" noProof="0" dirty="0">
                <a:ln>
                  <a:noFill/>
                </a:ln>
                <a:solidFill>
                  <a:srgbClr val="1B318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</a:t>
            </a:r>
            <a:r>
              <a:rPr kumimoji="0" sz="1403" b="1" i="0" u="none" strike="noStrike" kern="1200" cap="none" spc="-45" normalizeH="0" baseline="0" noProof="0" dirty="0">
                <a:ln>
                  <a:noFill/>
                </a:ln>
                <a:solidFill>
                  <a:srgbClr val="1B318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ола»</a:t>
            </a:r>
            <a:endParaRPr kumimoji="0" sz="140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160492" y="5151006"/>
            <a:ext cx="1391958" cy="667987"/>
          </a:xfrm>
          <a:prstGeom prst="rect">
            <a:avLst/>
          </a:prstGeom>
        </p:spPr>
        <p:txBody>
          <a:bodyPr vert="horz" wrap="square" lIns="0" tIns="12724" rIns="0" bIns="0" rtlCol="0">
            <a:spAutoFit/>
          </a:bodyPr>
          <a:lstStyle/>
          <a:p>
            <a:pPr marL="12724" marR="5090" lvl="0" indent="0" algn="ctr" defTabSz="91613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3" b="1" i="0" u="none" strike="noStrike" kern="1200" cap="none" spc="-75" normalizeH="0" baseline="0" noProof="0" dirty="0">
                <a:ln>
                  <a:noFill/>
                </a:ln>
                <a:solidFill>
                  <a:srgbClr val="1B318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Универсальный </a:t>
            </a:r>
            <a:r>
              <a:rPr kumimoji="0" sz="1403" b="1" i="0" u="none" strike="noStrike" kern="1200" cap="none" spc="-70" normalizeH="0" baseline="0" noProof="0" dirty="0">
                <a:ln>
                  <a:noFill/>
                </a:ln>
                <a:solidFill>
                  <a:srgbClr val="1B318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3" b="1" i="0" u="none" strike="noStrike" kern="1200" cap="none" spc="-45" normalizeH="0" baseline="0" noProof="0" dirty="0">
                <a:ln>
                  <a:noFill/>
                </a:ln>
                <a:solidFill>
                  <a:srgbClr val="1B318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тематический </a:t>
            </a:r>
            <a:r>
              <a:rPr kumimoji="0" sz="1403" b="1" i="0" u="none" strike="noStrike" kern="1200" cap="none" spc="-40" normalizeH="0" baseline="0" noProof="0" dirty="0">
                <a:ln>
                  <a:noFill/>
                </a:ln>
                <a:solidFill>
                  <a:srgbClr val="1B318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3" b="1" i="0" u="none" strike="noStrike" kern="1200" cap="none" spc="-55" normalizeH="0" baseline="0" noProof="0" dirty="0">
                <a:ln>
                  <a:noFill/>
                </a:ln>
                <a:solidFill>
                  <a:srgbClr val="1B318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классификатор</a:t>
            </a:r>
            <a:endParaRPr kumimoji="0" sz="140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502900" y="5151006"/>
            <a:ext cx="1598079" cy="667987"/>
          </a:xfrm>
          <a:prstGeom prst="rect">
            <a:avLst/>
          </a:prstGeom>
        </p:spPr>
        <p:txBody>
          <a:bodyPr vert="horz" wrap="square" lIns="0" tIns="12724" rIns="0" bIns="0" rtlCol="0">
            <a:spAutoFit/>
          </a:bodyPr>
          <a:lstStyle/>
          <a:p>
            <a:pPr marL="0" marR="0" lvl="0" indent="0" algn="ctr" defTabSz="91613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3" b="1" i="0" u="none" strike="noStrike" kern="1200" cap="none" spc="-70" normalizeH="0" baseline="0" noProof="0" dirty="0">
                <a:ln>
                  <a:noFill/>
                </a:ln>
                <a:solidFill>
                  <a:srgbClr val="1B318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Информационные </a:t>
            </a:r>
            <a:endParaRPr kumimoji="0" sz="140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636" marR="0" lvl="0" indent="0" algn="ctr" defTabSz="916137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3" b="1" i="0" u="none" strike="noStrike" kern="1200" cap="none" spc="-60" normalizeH="0" baseline="0" noProof="0" dirty="0">
                <a:ln>
                  <a:noFill/>
                </a:ln>
                <a:solidFill>
                  <a:srgbClr val="1B318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материалы</a:t>
            </a:r>
            <a:r>
              <a:rPr kumimoji="0" sz="1403" b="1" i="0" u="none" strike="noStrike" kern="1200" cap="none" spc="-20" normalizeH="0" baseline="0" noProof="0" dirty="0">
                <a:ln>
                  <a:noFill/>
                </a:ln>
                <a:solidFill>
                  <a:srgbClr val="1B318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endParaRPr kumimoji="0" sz="140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36900" lvl="0" indent="0" algn="ctr" defTabSz="9161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3" b="1" i="0" u="none" strike="noStrike" kern="1200" cap="none" spc="-65" normalizeH="0" baseline="0" noProof="0" dirty="0">
                <a:ln>
                  <a:noFill/>
                </a:ln>
                <a:solidFill>
                  <a:srgbClr val="1B318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о</a:t>
            </a:r>
            <a:r>
              <a:rPr kumimoji="0" sz="1403" b="1" i="0" u="none" strike="noStrike" kern="1200" cap="none" spc="-35" normalizeH="0" baseline="0" noProof="0" dirty="0">
                <a:ln>
                  <a:noFill/>
                </a:ln>
                <a:solidFill>
                  <a:srgbClr val="1B318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3" b="1" i="0" u="none" strike="noStrike" kern="1200" cap="none" spc="-75" normalizeH="0" baseline="0" noProof="0" dirty="0">
                <a:ln>
                  <a:noFill/>
                </a:ln>
                <a:solidFill>
                  <a:srgbClr val="1B318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Би</a:t>
            </a:r>
            <a:r>
              <a:rPr kumimoji="0" sz="1403" b="1" i="0" u="none" strike="noStrike" kern="1200" cap="none" spc="-80" normalizeH="0" baseline="0" noProof="0" dirty="0">
                <a:ln>
                  <a:noFill/>
                </a:ln>
                <a:solidFill>
                  <a:srgbClr val="1B318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б</a:t>
            </a:r>
            <a:r>
              <a:rPr kumimoji="0" sz="1403" b="1" i="0" u="none" strike="noStrike" kern="1200" cap="none" spc="-70" normalizeH="0" baseline="0" noProof="0" dirty="0">
                <a:ln>
                  <a:noFill/>
                </a:ln>
                <a:solidFill>
                  <a:srgbClr val="1B318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л</a:t>
            </a:r>
            <a:r>
              <a:rPr kumimoji="0" sz="1403" b="1" i="0" u="none" strike="noStrike" kern="1200" cap="none" spc="-75" normalizeH="0" baseline="0" noProof="0" dirty="0">
                <a:ln>
                  <a:noFill/>
                </a:ln>
                <a:solidFill>
                  <a:srgbClr val="1B318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ио</a:t>
            </a:r>
            <a:r>
              <a:rPr kumimoji="0" sz="1403" b="1" i="0" u="none" strike="noStrike" kern="1200" cap="none" spc="-65" normalizeH="0" baseline="0" noProof="0" dirty="0">
                <a:ln>
                  <a:noFill/>
                </a:ln>
                <a:solidFill>
                  <a:srgbClr val="1B318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т</a:t>
            </a:r>
            <a:r>
              <a:rPr kumimoji="0" sz="1403" b="1" i="0" u="none" strike="noStrike" kern="1200" cap="none" spc="-5" normalizeH="0" baseline="0" noProof="0" dirty="0">
                <a:ln>
                  <a:noFill/>
                </a:ln>
                <a:solidFill>
                  <a:srgbClr val="1B318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еке</a:t>
            </a:r>
            <a:endParaRPr kumimoji="0" sz="140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868973" y="5146426"/>
            <a:ext cx="1615892" cy="881107"/>
          </a:xfrm>
          <a:prstGeom prst="rect">
            <a:avLst/>
          </a:prstGeom>
        </p:spPr>
        <p:txBody>
          <a:bodyPr vert="horz" wrap="square" lIns="0" tIns="12724" rIns="0" bIns="0" rtlCol="0">
            <a:spAutoFit/>
          </a:bodyPr>
          <a:lstStyle/>
          <a:p>
            <a:pPr marL="114517" marR="108791" lvl="0" indent="0" algn="ctr" defTabSz="91613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3" b="1" i="0" u="none" strike="noStrike" kern="1200" cap="none" spc="-40" normalizeH="0" baseline="0" noProof="0" dirty="0">
                <a:ln>
                  <a:noFill/>
                </a:ln>
                <a:solidFill>
                  <a:srgbClr val="1B318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Педагогическая </a:t>
            </a:r>
            <a:r>
              <a:rPr kumimoji="0" sz="1403" b="1" i="0" u="none" strike="noStrike" kern="1200" cap="none" spc="-35" normalizeH="0" baseline="0" noProof="0" dirty="0">
                <a:ln>
                  <a:noFill/>
                </a:ln>
                <a:solidFill>
                  <a:srgbClr val="1B318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3" b="1" i="0" u="none" strike="noStrike" kern="1200" cap="none" spc="-65" normalizeH="0" baseline="0" noProof="0" dirty="0">
                <a:ln>
                  <a:noFill/>
                </a:ln>
                <a:solidFill>
                  <a:srgbClr val="1B318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лаборатория</a:t>
            </a:r>
            <a:r>
              <a:rPr kumimoji="0" sz="1403" b="1" i="0" u="none" strike="noStrike" kern="1200" cap="none" spc="-20" normalizeH="0" baseline="0" noProof="0" dirty="0">
                <a:ln>
                  <a:noFill/>
                </a:ln>
                <a:solidFill>
                  <a:srgbClr val="1B318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endParaRPr kumimoji="0" sz="140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24" marR="5090" lvl="0" indent="0" algn="ctr" defTabSz="916137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3" b="1" i="0" u="none" strike="noStrike" kern="1200" cap="none" spc="-60" normalizeH="0" baseline="0" noProof="0" dirty="0">
                <a:ln>
                  <a:noFill/>
                </a:ln>
                <a:solidFill>
                  <a:srgbClr val="1B318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п</a:t>
            </a:r>
            <a:r>
              <a:rPr kumimoji="0" sz="1403" b="1" i="0" u="none" strike="noStrike" kern="1200" cap="none" spc="-70" normalizeH="0" baseline="0" noProof="0" dirty="0">
                <a:ln>
                  <a:noFill/>
                </a:ln>
                <a:solidFill>
                  <a:srgbClr val="1B318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о</a:t>
            </a:r>
            <a:r>
              <a:rPr kumimoji="0" sz="1403" b="1" i="0" u="none" strike="noStrike" kern="1200" cap="none" spc="-60" normalizeH="0" baseline="0" noProof="0" dirty="0">
                <a:ln>
                  <a:noFill/>
                </a:ln>
                <a:solidFill>
                  <a:srgbClr val="1B318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3" b="1" i="0" u="none" strike="noStrike" kern="1200" cap="none" spc="-75" normalizeH="0" baseline="0" noProof="0" dirty="0">
                <a:ln>
                  <a:noFill/>
                </a:ln>
                <a:solidFill>
                  <a:srgbClr val="1B318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и</a:t>
            </a:r>
            <a:r>
              <a:rPr kumimoji="0" sz="1403" b="1" i="0" u="none" strike="noStrike" kern="1200" cap="none" spc="-65" normalizeH="0" baseline="0" noProof="0" dirty="0">
                <a:ln>
                  <a:noFill/>
                </a:ln>
                <a:solidFill>
                  <a:srgbClr val="1B318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с</a:t>
            </a:r>
            <a:r>
              <a:rPr kumimoji="0" sz="1403" b="1" i="0" u="none" strike="noStrike" kern="1200" cap="none" spc="-60" normalizeH="0" baseline="0" noProof="0" dirty="0">
                <a:ln>
                  <a:noFill/>
                </a:ln>
                <a:solidFill>
                  <a:srgbClr val="1B318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п</a:t>
            </a:r>
            <a:r>
              <a:rPr kumimoji="0" sz="1403" b="1" i="0" u="none" strike="noStrike" kern="1200" cap="none" spc="-85" normalizeH="0" baseline="0" noProof="0" dirty="0">
                <a:ln>
                  <a:noFill/>
                </a:ln>
                <a:solidFill>
                  <a:srgbClr val="1B318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о</a:t>
            </a:r>
            <a:r>
              <a:rPr kumimoji="0" sz="1403" b="1" i="0" u="none" strike="noStrike" kern="1200" cap="none" spc="-95" normalizeH="0" baseline="0" noProof="0" dirty="0">
                <a:ln>
                  <a:noFill/>
                </a:ln>
                <a:solidFill>
                  <a:srgbClr val="1B318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л</a:t>
            </a:r>
            <a:r>
              <a:rPr kumimoji="0" sz="1403" b="1" i="0" u="none" strike="noStrike" kern="1200" cap="none" spc="-65" normalizeH="0" baseline="0" noProof="0" dirty="0">
                <a:ln>
                  <a:noFill/>
                </a:ln>
                <a:solidFill>
                  <a:srgbClr val="1B318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ьзова</a:t>
            </a:r>
            <a:r>
              <a:rPr kumimoji="0" sz="1403" b="1" i="0" u="none" strike="noStrike" kern="1200" cap="none" spc="-80" normalizeH="0" baseline="0" noProof="0" dirty="0">
                <a:ln>
                  <a:noFill/>
                </a:ln>
                <a:solidFill>
                  <a:srgbClr val="1B318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н</a:t>
            </a:r>
            <a:r>
              <a:rPr kumimoji="0" sz="1403" b="1" i="0" u="none" strike="noStrike" kern="1200" cap="none" spc="-85" normalizeH="0" baseline="0" noProof="0" dirty="0">
                <a:ln>
                  <a:noFill/>
                </a:ln>
                <a:solidFill>
                  <a:srgbClr val="1B318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и</a:t>
            </a:r>
            <a:r>
              <a:rPr kumimoji="0" sz="1403" b="1" i="0" u="none" strike="noStrike" kern="1200" cap="none" spc="-75" normalizeH="0" baseline="0" noProof="0" dirty="0">
                <a:ln>
                  <a:noFill/>
                </a:ln>
                <a:solidFill>
                  <a:srgbClr val="1B318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ю  </a:t>
            </a:r>
            <a:r>
              <a:rPr kumimoji="0" sz="1403" b="1" i="0" u="none" strike="noStrike" kern="1200" cap="none" spc="-45" normalizeH="0" baseline="0" noProof="0" dirty="0">
                <a:ln>
                  <a:noFill/>
                </a:ln>
                <a:solidFill>
                  <a:srgbClr val="1B318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контента</a:t>
            </a:r>
            <a:r>
              <a:rPr kumimoji="0" sz="1403" b="1" i="0" u="none" strike="noStrike" kern="1200" cap="none" spc="-20" normalizeH="0" baseline="0" noProof="0" dirty="0">
                <a:ln>
                  <a:noFill/>
                </a:ln>
                <a:solidFill>
                  <a:srgbClr val="1B318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endParaRPr kumimoji="0" sz="140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21072" y="615310"/>
            <a:ext cx="2447504" cy="57866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AFD1BA0-0AF5-5A3E-4CC9-85BD17C1DD3B}"/>
              </a:ext>
            </a:extLst>
          </p:cNvPr>
          <p:cNvSpPr txBox="1"/>
          <p:nvPr/>
        </p:nvSpPr>
        <p:spPr>
          <a:xfrm>
            <a:off x="122664" y="5404507"/>
            <a:ext cx="110138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Доступ к ЦОК: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-через ФГИС «Моя школа»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-через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Дневник.ру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-через сайт Академии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Минпросещения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-через федеральные рабочие программы, сгенерированные в Конструкторе рабочих программ</a:t>
            </a:r>
          </a:p>
        </p:txBody>
      </p:sp>
    </p:spTree>
    <p:extLst>
      <p:ext uri="{BB962C8B-B14F-4D97-AF65-F5344CB8AC3E}">
        <p14:creationId xmlns:p14="http://schemas.microsoft.com/office/powerpoint/2010/main" val="17302610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CB605EB-7285-E0E9-06EE-07D528F7E1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9117"/>
            <a:ext cx="12192000" cy="55988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F5AC7E-6529-AC24-2502-727400A1CD6F}"/>
              </a:ext>
            </a:extLst>
          </p:cNvPr>
          <p:cNvSpPr txBox="1"/>
          <p:nvPr/>
        </p:nvSpPr>
        <p:spPr>
          <a:xfrm>
            <a:off x="1752600" y="196974"/>
            <a:ext cx="89143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БИБЛИОТЕКА ЦИФРОВОГО ОБРАЗОВАТЕЛЬНОГО КОНТЕНТА. СОЗДАЙ СВОЙ УРОК!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A7B77A-18EC-88CF-D202-1ABAD552DA84}"/>
              </a:ext>
            </a:extLst>
          </p:cNvPr>
          <p:cNvSpPr txBox="1"/>
          <p:nvPr/>
        </p:nvSpPr>
        <p:spPr>
          <a:xfrm>
            <a:off x="228600" y="728045"/>
            <a:ext cx="11125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Пособие для учителя по использованию электронных образовательных материалов</a:t>
            </a:r>
          </a:p>
        </p:txBody>
      </p:sp>
    </p:spTree>
    <p:extLst>
      <p:ext uri="{BB962C8B-B14F-4D97-AF65-F5344CB8AC3E}">
        <p14:creationId xmlns:p14="http://schemas.microsoft.com/office/powerpoint/2010/main" val="15304207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38206CF-ECC3-8D9A-2C0B-2D5B868E8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9558"/>
            <a:ext cx="12192000" cy="5598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9834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8EA1504-B120-5A44-AC8F-9DA2F9A484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9558"/>
            <a:ext cx="12192000" cy="5598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1800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EE54659-C72E-3959-407A-C15702F074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9558"/>
            <a:ext cx="12192000" cy="5598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7436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597758D-26BA-F4B5-9DBF-049F866F0D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9558"/>
            <a:ext cx="12192000" cy="5598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2301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7432D73-4657-C89A-27B8-EF362AF5C894}"/>
              </a:ext>
            </a:extLst>
          </p:cNvPr>
          <p:cNvSpPr/>
          <p:nvPr/>
        </p:nvSpPr>
        <p:spPr>
          <a:xfrm>
            <a:off x="0" y="0"/>
            <a:ext cx="12192000" cy="869950"/>
          </a:xfrm>
          <a:prstGeom prst="rect">
            <a:avLst/>
          </a:prstGeom>
          <a:solidFill>
            <a:srgbClr val="0E566C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ct val="4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DF8BAD1-A12F-8775-FD0E-09F3B94D1E28}"/>
              </a:ext>
            </a:extLst>
          </p:cNvPr>
          <p:cNvSpPr/>
          <p:nvPr/>
        </p:nvSpPr>
        <p:spPr>
          <a:xfrm flipV="1">
            <a:off x="0" y="765175"/>
            <a:ext cx="12144375" cy="28575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92" name="Заголовок 1">
            <a:extLst>
              <a:ext uri="{FF2B5EF4-FFF2-40B4-BE49-F238E27FC236}">
                <a16:creationId xmlns:a16="http://schemas.microsoft.com/office/drawing/2014/main" id="{BB873F90-B5A6-B301-E602-926A7C8B6B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68275" y="104775"/>
            <a:ext cx="12360275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Особенности реализации программ дополнительного профессионального образования </a:t>
            </a:r>
          </a:p>
        </p:txBody>
      </p:sp>
      <p:grpSp>
        <p:nvGrpSpPr>
          <p:cNvPr id="12293" name="object 53">
            <a:extLst>
              <a:ext uri="{FF2B5EF4-FFF2-40B4-BE49-F238E27FC236}">
                <a16:creationId xmlns:a16="http://schemas.microsoft.com/office/drawing/2014/main" id="{F02EA782-759A-9990-4786-765F1AF49941}"/>
              </a:ext>
            </a:extLst>
          </p:cNvPr>
          <p:cNvGrpSpPr>
            <a:grpSpLocks/>
          </p:cNvGrpSpPr>
          <p:nvPr/>
        </p:nvGrpSpPr>
        <p:grpSpPr bwMode="auto">
          <a:xfrm>
            <a:off x="392113" y="6294438"/>
            <a:ext cx="787400" cy="684212"/>
            <a:chOff x="958596" y="5580888"/>
            <a:chExt cx="788035" cy="684530"/>
          </a:xfrm>
        </p:grpSpPr>
        <p:sp>
          <p:nvSpPr>
            <p:cNvPr id="12295" name="object 54">
              <a:extLst>
                <a:ext uri="{FF2B5EF4-FFF2-40B4-BE49-F238E27FC236}">
                  <a16:creationId xmlns:a16="http://schemas.microsoft.com/office/drawing/2014/main" id="{EE392C95-06E2-E6A8-A865-42850D74DCDD}"/>
                </a:ext>
              </a:extLst>
            </p:cNvPr>
            <p:cNvSpPr>
              <a:spLocks/>
            </p:cNvSpPr>
            <p:nvPr/>
          </p:nvSpPr>
          <p:spPr bwMode="auto">
            <a:xfrm>
              <a:off x="977646" y="5599938"/>
              <a:ext cx="749935" cy="646430"/>
            </a:xfrm>
            <a:custGeom>
              <a:avLst/>
              <a:gdLst>
                <a:gd name="T0" fmla="*/ 588263 w 749935"/>
                <a:gd name="T1" fmla="*/ 0 h 646429"/>
                <a:gd name="T2" fmla="*/ 161556 w 749935"/>
                <a:gd name="T3" fmla="*/ 0 h 646429"/>
                <a:gd name="T4" fmla="*/ 0 w 749935"/>
                <a:gd name="T5" fmla="*/ 323113 h 646429"/>
                <a:gd name="T6" fmla="*/ 161556 w 749935"/>
                <a:gd name="T7" fmla="*/ 646226 h 646429"/>
                <a:gd name="T8" fmla="*/ 588263 w 749935"/>
                <a:gd name="T9" fmla="*/ 646226 h 646429"/>
                <a:gd name="T10" fmla="*/ 749808 w 749935"/>
                <a:gd name="T11" fmla="*/ 323113 h 646429"/>
                <a:gd name="T12" fmla="*/ 588263 w 749935"/>
                <a:gd name="T13" fmla="*/ 0 h 64642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49935"/>
                <a:gd name="T22" fmla="*/ 0 h 646429"/>
                <a:gd name="T23" fmla="*/ 749935 w 749935"/>
                <a:gd name="T24" fmla="*/ 646429 h 64642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49935" h="646429">
                  <a:moveTo>
                    <a:pt x="588263" y="0"/>
                  </a:moveTo>
                  <a:lnTo>
                    <a:pt x="161556" y="0"/>
                  </a:lnTo>
                  <a:lnTo>
                    <a:pt x="0" y="323113"/>
                  </a:lnTo>
                  <a:lnTo>
                    <a:pt x="161556" y="646214"/>
                  </a:lnTo>
                  <a:lnTo>
                    <a:pt x="588263" y="646214"/>
                  </a:lnTo>
                  <a:lnTo>
                    <a:pt x="749808" y="323113"/>
                  </a:lnTo>
                  <a:lnTo>
                    <a:pt x="5882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296" name="object 55">
              <a:extLst>
                <a:ext uri="{FF2B5EF4-FFF2-40B4-BE49-F238E27FC236}">
                  <a16:creationId xmlns:a16="http://schemas.microsoft.com/office/drawing/2014/main" id="{F7EDB07D-2327-1B68-7273-D64FA84F3075}"/>
                </a:ext>
              </a:extLst>
            </p:cNvPr>
            <p:cNvSpPr>
              <a:spLocks/>
            </p:cNvSpPr>
            <p:nvPr/>
          </p:nvSpPr>
          <p:spPr bwMode="auto">
            <a:xfrm>
              <a:off x="977646" y="5599938"/>
              <a:ext cx="749935" cy="646430"/>
            </a:xfrm>
            <a:custGeom>
              <a:avLst/>
              <a:gdLst>
                <a:gd name="T0" fmla="*/ 0 w 749935"/>
                <a:gd name="T1" fmla="*/ 323113 h 646429"/>
                <a:gd name="T2" fmla="*/ 161556 w 749935"/>
                <a:gd name="T3" fmla="*/ 0 h 646429"/>
                <a:gd name="T4" fmla="*/ 588263 w 749935"/>
                <a:gd name="T5" fmla="*/ 0 h 646429"/>
                <a:gd name="T6" fmla="*/ 749808 w 749935"/>
                <a:gd name="T7" fmla="*/ 323113 h 646429"/>
                <a:gd name="T8" fmla="*/ 588263 w 749935"/>
                <a:gd name="T9" fmla="*/ 646226 h 646429"/>
                <a:gd name="T10" fmla="*/ 161556 w 749935"/>
                <a:gd name="T11" fmla="*/ 646226 h 646429"/>
                <a:gd name="T12" fmla="*/ 0 w 749935"/>
                <a:gd name="T13" fmla="*/ 323113 h 64642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49935"/>
                <a:gd name="T22" fmla="*/ 0 h 646429"/>
                <a:gd name="T23" fmla="*/ 749935 w 749935"/>
                <a:gd name="T24" fmla="*/ 646429 h 64642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49935" h="646429">
                  <a:moveTo>
                    <a:pt x="0" y="323113"/>
                  </a:moveTo>
                  <a:lnTo>
                    <a:pt x="161556" y="0"/>
                  </a:lnTo>
                  <a:lnTo>
                    <a:pt x="588263" y="0"/>
                  </a:lnTo>
                  <a:lnTo>
                    <a:pt x="749808" y="323113"/>
                  </a:lnTo>
                  <a:lnTo>
                    <a:pt x="588263" y="646214"/>
                  </a:lnTo>
                  <a:lnTo>
                    <a:pt x="161556" y="646214"/>
                  </a:lnTo>
                  <a:lnTo>
                    <a:pt x="0" y="323113"/>
                  </a:lnTo>
                  <a:close/>
                </a:path>
              </a:pathLst>
            </a:custGeom>
            <a:noFill/>
            <a:ln w="38100">
              <a:solidFill>
                <a:srgbClr val="FFFFFF"/>
              </a:solidFill>
              <a:prstDash val="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EB898C50-B1BE-1AE2-A72F-E3C95427BD47}"/>
              </a:ext>
            </a:extLst>
          </p:cNvPr>
          <p:cNvGraphicFramePr/>
          <p:nvPr/>
        </p:nvGraphicFramePr>
        <p:xfrm>
          <a:off x="335360" y="1196752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2FAF357E-022B-D7F3-B457-50465FDDB496}"/>
              </a:ext>
            </a:extLst>
          </p:cNvPr>
          <p:cNvSpPr txBox="1"/>
          <p:nvPr/>
        </p:nvSpPr>
        <p:spPr>
          <a:xfrm>
            <a:off x="7176120" y="850859"/>
            <a:ext cx="504056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Предусмотрено государственным заданием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на 2022-2023 годы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380 000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чел./часов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800C6E-695F-115F-B0A1-880A4B1ED449}"/>
              </a:ext>
            </a:extLst>
          </p:cNvPr>
          <p:cNvSpPr txBox="1"/>
          <p:nvPr/>
        </p:nvSpPr>
        <p:spPr>
          <a:xfrm>
            <a:off x="9696400" y="3923764"/>
            <a:ext cx="21784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2021 -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9359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чел.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2AAE12-08CF-1AFC-8D85-3BE4ADEA8FBF}"/>
              </a:ext>
            </a:extLst>
          </p:cNvPr>
          <p:cNvSpPr txBox="1"/>
          <p:nvPr/>
        </p:nvSpPr>
        <p:spPr>
          <a:xfrm>
            <a:off x="9696400" y="4211796"/>
            <a:ext cx="21784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2022 -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12253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чел.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D1B66A-807D-BC66-9754-2CB785C650F6}"/>
              </a:ext>
            </a:extLst>
          </p:cNvPr>
          <p:cNvSpPr txBox="1"/>
          <p:nvPr/>
        </p:nvSpPr>
        <p:spPr>
          <a:xfrm>
            <a:off x="9696399" y="4499828"/>
            <a:ext cx="25202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2023 –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4711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чел. 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на 30.09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78D298-CD0A-47F1-066B-66D2A625356E}"/>
              </a:ext>
            </a:extLst>
          </p:cNvPr>
          <p:cNvSpPr txBox="1"/>
          <p:nvPr/>
        </p:nvSpPr>
        <p:spPr>
          <a:xfrm>
            <a:off x="9696400" y="3645024"/>
            <a:ext cx="21784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2020 -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7004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чел.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0675E5-2175-ABE7-2DDC-CD15AEE5501D}"/>
              </a:ext>
            </a:extLst>
          </p:cNvPr>
          <p:cNvSpPr txBox="1"/>
          <p:nvPr/>
        </p:nvSpPr>
        <p:spPr>
          <a:xfrm>
            <a:off x="9341864" y="2638653"/>
            <a:ext cx="24603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Разработано более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100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программ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760A49-DAF2-4ED8-F059-E934E17359FE}"/>
              </a:ext>
            </a:extLst>
          </p:cNvPr>
          <p:cNvSpPr txBox="1"/>
          <p:nvPr/>
        </p:nvSpPr>
        <p:spPr>
          <a:xfrm>
            <a:off x="9048328" y="3284984"/>
            <a:ext cx="32672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Обучено на базе ТОИПКРО: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EA6B1F-9B15-CC7B-95E4-E78CDF2E9757}"/>
              </a:ext>
            </a:extLst>
          </p:cNvPr>
          <p:cNvSpPr txBox="1"/>
          <p:nvPr/>
        </p:nvSpPr>
        <p:spPr>
          <a:xfrm>
            <a:off x="9048328" y="4919794"/>
            <a:ext cx="32672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Обучено на базе Академии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Минпросвещения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России: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CF0477D-1F1D-76EE-E3E0-FDD5674F6B6E}"/>
              </a:ext>
            </a:extLst>
          </p:cNvPr>
          <p:cNvSpPr txBox="1"/>
          <p:nvPr/>
        </p:nvSpPr>
        <p:spPr>
          <a:xfrm>
            <a:off x="8002141" y="5588595"/>
            <a:ext cx="535962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2020 -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767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чел.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2021 -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877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чел. </a:t>
            </a:r>
          </a:p>
          <a:p>
            <a:pPr marL="342900" marR="0" lvl="0" indent="-2603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lain" startAt="2022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4113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чел.</a:t>
            </a:r>
          </a:p>
          <a:p>
            <a:pPr marL="342900" marR="0" lvl="0" indent="560388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lain" startAt="2022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1590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чел. 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на 30.09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AA1684-22C4-4D97-8EF2-656233CDB5D4}"/>
              </a:ext>
            </a:extLst>
          </p:cNvPr>
          <p:cNvSpPr txBox="1"/>
          <p:nvPr/>
        </p:nvSpPr>
        <p:spPr>
          <a:xfrm>
            <a:off x="7320136" y="1447616"/>
            <a:ext cx="565363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Исполнение: 2020 –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399 992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чел./час.;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                 2021 –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443 634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чел./час.;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                 2022 –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534 190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чел./час.;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2023 - 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225 716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чел./час. (+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190 890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чел./час.)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BB0FE44-E967-93CB-A2EF-D7B72C9D25A9}"/>
              </a:ext>
            </a:extLst>
          </p:cNvPr>
          <p:cNvSpPr txBox="1"/>
          <p:nvPr/>
        </p:nvSpPr>
        <p:spPr>
          <a:xfrm>
            <a:off x="6765455" y="2341729"/>
            <a:ext cx="91472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на 30.09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4472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D58A78A-A7C1-23E7-23A3-0FAF520371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9558"/>
            <a:ext cx="12192000" cy="5598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9877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F9A5D1D-A871-F3D8-D356-4DEEF1028E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9558"/>
            <a:ext cx="12192000" cy="5598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6701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68FC296-C1C7-4360-D071-F237944922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9558"/>
            <a:ext cx="12192000" cy="5598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0520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20E1449-7508-0A64-E102-102ABB7E39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9558"/>
            <a:ext cx="12192000" cy="5598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5843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D4C6AF0-4CDA-AD73-697D-D1E70EE0C3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9558"/>
            <a:ext cx="12192000" cy="5598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7030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1F6859F-5BAE-E9C6-71C0-37988DA84E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9558"/>
            <a:ext cx="12192000" cy="5598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7468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1D21A1E-9CE9-3812-36A8-4B81C44538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9558"/>
            <a:ext cx="12192000" cy="5598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0994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9744C65-5D5D-98E1-D7E9-E312A03AF1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9558"/>
            <a:ext cx="12192000" cy="5598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454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D559985-9B8B-C0F8-26B3-29BE962C1F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9558"/>
            <a:ext cx="12192000" cy="5598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9252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6C0D10F-3100-D709-330E-8AA58B76E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9558"/>
            <a:ext cx="12192000" cy="5598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7478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7432D73-4657-C89A-27B8-EF362AF5C894}"/>
              </a:ext>
            </a:extLst>
          </p:cNvPr>
          <p:cNvSpPr/>
          <p:nvPr/>
        </p:nvSpPr>
        <p:spPr>
          <a:xfrm>
            <a:off x="0" y="0"/>
            <a:ext cx="12192000" cy="869950"/>
          </a:xfrm>
          <a:prstGeom prst="rect">
            <a:avLst/>
          </a:prstGeom>
          <a:solidFill>
            <a:srgbClr val="0E566C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ct val="4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DF8BAD1-A12F-8775-FD0E-09F3B94D1E28}"/>
              </a:ext>
            </a:extLst>
          </p:cNvPr>
          <p:cNvSpPr/>
          <p:nvPr/>
        </p:nvSpPr>
        <p:spPr>
          <a:xfrm flipV="1">
            <a:off x="0" y="765175"/>
            <a:ext cx="12144375" cy="28575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92" name="Заголовок 1">
            <a:extLst>
              <a:ext uri="{FF2B5EF4-FFF2-40B4-BE49-F238E27FC236}">
                <a16:creationId xmlns:a16="http://schemas.microsoft.com/office/drawing/2014/main" id="{BB873F90-B5A6-B301-E602-926A7C8B6B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68275" y="104775"/>
            <a:ext cx="12360275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Реализация программ во 2-м полугодии 2023 года</a:t>
            </a:r>
          </a:p>
        </p:txBody>
      </p:sp>
      <p:grpSp>
        <p:nvGrpSpPr>
          <p:cNvPr id="12293" name="object 53">
            <a:extLst>
              <a:ext uri="{FF2B5EF4-FFF2-40B4-BE49-F238E27FC236}">
                <a16:creationId xmlns:a16="http://schemas.microsoft.com/office/drawing/2014/main" id="{F02EA782-759A-9990-4786-765F1AF49941}"/>
              </a:ext>
            </a:extLst>
          </p:cNvPr>
          <p:cNvGrpSpPr>
            <a:grpSpLocks/>
          </p:cNvGrpSpPr>
          <p:nvPr/>
        </p:nvGrpSpPr>
        <p:grpSpPr bwMode="auto">
          <a:xfrm>
            <a:off x="392113" y="6294438"/>
            <a:ext cx="787400" cy="684212"/>
            <a:chOff x="958596" y="5580888"/>
            <a:chExt cx="788035" cy="684530"/>
          </a:xfrm>
        </p:grpSpPr>
        <p:sp>
          <p:nvSpPr>
            <p:cNvPr id="12295" name="object 54">
              <a:extLst>
                <a:ext uri="{FF2B5EF4-FFF2-40B4-BE49-F238E27FC236}">
                  <a16:creationId xmlns:a16="http://schemas.microsoft.com/office/drawing/2014/main" id="{EE392C95-06E2-E6A8-A865-42850D74DCDD}"/>
                </a:ext>
              </a:extLst>
            </p:cNvPr>
            <p:cNvSpPr>
              <a:spLocks/>
            </p:cNvSpPr>
            <p:nvPr/>
          </p:nvSpPr>
          <p:spPr bwMode="auto">
            <a:xfrm>
              <a:off x="977646" y="5599938"/>
              <a:ext cx="749935" cy="646430"/>
            </a:xfrm>
            <a:custGeom>
              <a:avLst/>
              <a:gdLst>
                <a:gd name="T0" fmla="*/ 588263 w 749935"/>
                <a:gd name="T1" fmla="*/ 0 h 646429"/>
                <a:gd name="T2" fmla="*/ 161556 w 749935"/>
                <a:gd name="T3" fmla="*/ 0 h 646429"/>
                <a:gd name="T4" fmla="*/ 0 w 749935"/>
                <a:gd name="T5" fmla="*/ 323113 h 646429"/>
                <a:gd name="T6" fmla="*/ 161556 w 749935"/>
                <a:gd name="T7" fmla="*/ 646226 h 646429"/>
                <a:gd name="T8" fmla="*/ 588263 w 749935"/>
                <a:gd name="T9" fmla="*/ 646226 h 646429"/>
                <a:gd name="T10" fmla="*/ 749808 w 749935"/>
                <a:gd name="T11" fmla="*/ 323113 h 646429"/>
                <a:gd name="T12" fmla="*/ 588263 w 749935"/>
                <a:gd name="T13" fmla="*/ 0 h 64642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49935"/>
                <a:gd name="T22" fmla="*/ 0 h 646429"/>
                <a:gd name="T23" fmla="*/ 749935 w 749935"/>
                <a:gd name="T24" fmla="*/ 646429 h 64642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49935" h="646429">
                  <a:moveTo>
                    <a:pt x="588263" y="0"/>
                  </a:moveTo>
                  <a:lnTo>
                    <a:pt x="161556" y="0"/>
                  </a:lnTo>
                  <a:lnTo>
                    <a:pt x="0" y="323113"/>
                  </a:lnTo>
                  <a:lnTo>
                    <a:pt x="161556" y="646214"/>
                  </a:lnTo>
                  <a:lnTo>
                    <a:pt x="588263" y="646214"/>
                  </a:lnTo>
                  <a:lnTo>
                    <a:pt x="749808" y="323113"/>
                  </a:lnTo>
                  <a:lnTo>
                    <a:pt x="5882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296" name="object 55">
              <a:extLst>
                <a:ext uri="{FF2B5EF4-FFF2-40B4-BE49-F238E27FC236}">
                  <a16:creationId xmlns:a16="http://schemas.microsoft.com/office/drawing/2014/main" id="{F7EDB07D-2327-1B68-7273-D64FA84F3075}"/>
                </a:ext>
              </a:extLst>
            </p:cNvPr>
            <p:cNvSpPr>
              <a:spLocks/>
            </p:cNvSpPr>
            <p:nvPr/>
          </p:nvSpPr>
          <p:spPr bwMode="auto">
            <a:xfrm>
              <a:off x="977646" y="5599938"/>
              <a:ext cx="749935" cy="646430"/>
            </a:xfrm>
            <a:custGeom>
              <a:avLst/>
              <a:gdLst>
                <a:gd name="T0" fmla="*/ 0 w 749935"/>
                <a:gd name="T1" fmla="*/ 323113 h 646429"/>
                <a:gd name="T2" fmla="*/ 161556 w 749935"/>
                <a:gd name="T3" fmla="*/ 0 h 646429"/>
                <a:gd name="T4" fmla="*/ 588263 w 749935"/>
                <a:gd name="T5" fmla="*/ 0 h 646429"/>
                <a:gd name="T6" fmla="*/ 749808 w 749935"/>
                <a:gd name="T7" fmla="*/ 323113 h 646429"/>
                <a:gd name="T8" fmla="*/ 588263 w 749935"/>
                <a:gd name="T9" fmla="*/ 646226 h 646429"/>
                <a:gd name="T10" fmla="*/ 161556 w 749935"/>
                <a:gd name="T11" fmla="*/ 646226 h 646429"/>
                <a:gd name="T12" fmla="*/ 0 w 749935"/>
                <a:gd name="T13" fmla="*/ 323113 h 64642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49935"/>
                <a:gd name="T22" fmla="*/ 0 h 646429"/>
                <a:gd name="T23" fmla="*/ 749935 w 749935"/>
                <a:gd name="T24" fmla="*/ 646429 h 64642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49935" h="646429">
                  <a:moveTo>
                    <a:pt x="0" y="323113"/>
                  </a:moveTo>
                  <a:lnTo>
                    <a:pt x="161556" y="0"/>
                  </a:lnTo>
                  <a:lnTo>
                    <a:pt x="588263" y="0"/>
                  </a:lnTo>
                  <a:lnTo>
                    <a:pt x="749808" y="323113"/>
                  </a:lnTo>
                  <a:lnTo>
                    <a:pt x="588263" y="646214"/>
                  </a:lnTo>
                  <a:lnTo>
                    <a:pt x="161556" y="646214"/>
                  </a:lnTo>
                  <a:lnTo>
                    <a:pt x="0" y="323113"/>
                  </a:lnTo>
                  <a:close/>
                </a:path>
              </a:pathLst>
            </a:custGeom>
            <a:noFill/>
            <a:ln w="38100">
              <a:solidFill>
                <a:srgbClr val="FFFFFF"/>
              </a:solidFill>
              <a:prstDash val="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C0A5EC3-6E95-485A-7C50-1D4511CBD8FD}"/>
              </a:ext>
            </a:extLst>
          </p:cNvPr>
          <p:cNvSpPr txBox="1"/>
          <p:nvPr/>
        </p:nvSpPr>
        <p:spPr>
          <a:xfrm>
            <a:off x="263352" y="1478389"/>
            <a:ext cx="5616624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Развитие личностного потенциала в системе взаимодействия ключевых участников образовательных отношений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Управление созданием личностно-развивающей образовательной среды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Проектирование и реализация рабочей программы воспитания в образовательной организации: содержание, технологии, управленческие решения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Достижение планируемых результатов ФГОС на основе современных образовательных технологий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Современные технологии организации воспитательного процесса в классном коллективе 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Организационные и содержательные аспекты духовно-нравственного воспитания детей в условиях дошкольного образования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Образовательные технологии и средства обучения, обеспечивающие современное качество образования (школа молодого специалиста)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Современные практики организации наставничества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Формирование имиджа образовательной организации в информационной среде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Сопровождение профессионального развития педагогических работников в условиях современного образования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УП подписан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Организация деятельности школьного театра в условиях образовательной организации 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Формирование дизайн-мышления у педагогических работников сферы воспитания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Методика проектирования современного урока 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Организация внеурочной деятельности в соответствии с ФГОС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9A505B9-CAD1-5009-FC2D-0FD09B2869C2}"/>
              </a:ext>
            </a:extLst>
          </p:cNvPr>
          <p:cNvSpPr txBox="1"/>
          <p:nvPr/>
        </p:nvSpPr>
        <p:spPr>
          <a:xfrm>
            <a:off x="6011862" y="1529464"/>
            <a:ext cx="6044892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Технологии формирования  социально-успешной личности обучающихся в условиях реализации федерального проекта «Успех каждого ребенка»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Обеспечение защиты жизни, здоровья, психологической и информационной безопасности обучающихся от рисков и угроз современного общества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Проектирование специальной индивидуальной программы развития для обучающихся с тяжелыми и множественными нарушениями развития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Организация и содержание деятельности по физическому развитию детей в дошкольной образовательной организации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Организация и содержание работы по защите прав и законных интересов несовершеннолетних в общеобразовательных организациях (на примере детей, оказавшихся в трудной жизненной ситуации)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Социально-педагогическое сопровождение семей группы риска в рамках технологии раннего выявления и работы со случаем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Организация работы семейных клубов «Ответственный родитель»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Организация и содержание деятельности школьных служб примирения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Особенности психолого-педагогического сопровождения семей, имеющих детей с ОВЗ и (или) инвалидностью в сфере дополнительного образования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УП подписан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Организация образования обучающихся с нарушениями интеллектуального развития (УО) и / или РАС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Организация и содержание образовательной деятельности воспитателя дошкольной образовательной организации в условиях реализации ФГОС дошкольного образования и ФОП ДО (осталось 10 групп)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Организация и содержание деятельности младшего воспитателя в условиях ФГОС ДО (осталась 2 группы)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45D37A9-5688-7B77-92FC-C1B3E06F0AEE}"/>
              </a:ext>
            </a:extLst>
          </p:cNvPr>
          <p:cNvSpPr txBox="1"/>
          <p:nvPr/>
        </p:nvSpPr>
        <p:spPr>
          <a:xfrm>
            <a:off x="7176120" y="951788"/>
            <a:ext cx="61811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Кафедра педагогики и психологии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A7E827B-2B71-5F15-E222-F9A82F15C551}"/>
              </a:ext>
            </a:extLst>
          </p:cNvPr>
          <p:cNvSpPr txBox="1"/>
          <p:nvPr/>
        </p:nvSpPr>
        <p:spPr>
          <a:xfrm>
            <a:off x="119336" y="971436"/>
            <a:ext cx="63651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Кафедра управления развитием образовательных систем</a:t>
            </a:r>
          </a:p>
        </p:txBody>
      </p:sp>
    </p:spTree>
    <p:extLst>
      <p:ext uri="{BB962C8B-B14F-4D97-AF65-F5344CB8AC3E}">
        <p14:creationId xmlns:p14="http://schemas.microsoft.com/office/powerpoint/2010/main" val="262981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4C90DAD-8BDA-C785-D36D-A2C96ED83F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107" t="17451" r="22241" b="22701"/>
          <a:stretch/>
        </p:blipFill>
        <p:spPr>
          <a:xfrm>
            <a:off x="-32424" y="-31272"/>
            <a:ext cx="12207307" cy="68892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BA3E02-22D8-1567-0487-7B7B1FE1841E}"/>
              </a:ext>
            </a:extLst>
          </p:cNvPr>
          <p:cNvSpPr txBox="1"/>
          <p:nvPr/>
        </p:nvSpPr>
        <p:spPr>
          <a:xfrm>
            <a:off x="133028" y="2780928"/>
            <a:ext cx="82089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https://apkpro.ru/informacionnaya-bezopasnost/?sphrase_id=62824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20B465C-9D40-D38D-AFDD-624E2E7B96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4472" y="1381418"/>
            <a:ext cx="1714500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4D90DD0-01A7-2914-18F7-2B9E52D9A629}"/>
              </a:ext>
            </a:extLst>
          </p:cNvPr>
          <p:cNvSpPr txBox="1"/>
          <p:nvPr/>
        </p:nvSpPr>
        <p:spPr>
          <a:xfrm>
            <a:off x="5638800" y="4331607"/>
            <a:ext cx="2209800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Кибербуллинг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Скулшутинг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Суицидальные сообщества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Интернет-истерия, рискованное поведение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Фишинг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Овершеринг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АУЕ*(запрещено на территории РФ)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Груминг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Вредоносное ПО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Экстремизм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Наркоторговля в сети </a:t>
            </a:r>
            <a:r>
              <a:rPr kumimoji="0" lang="ru-RU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Даркнет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82660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B086CE1-03FD-8B6B-4051-80E813842D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66" t="18500" r="12201" b="3801"/>
          <a:stretch/>
        </p:blipFill>
        <p:spPr>
          <a:xfrm>
            <a:off x="0" y="-27384"/>
            <a:ext cx="12217033" cy="66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0757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C7924AB-F168-36D6-B58D-41E9B53AC2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107" t="27951" r="22241" b="12201"/>
          <a:stretch/>
        </p:blipFill>
        <p:spPr>
          <a:xfrm>
            <a:off x="-12161" y="-99392"/>
            <a:ext cx="12328011" cy="69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0217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E4ABF45-9F1B-4707-C679-6D13B3F0D1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107" t="25850" r="22241" b="15351"/>
          <a:stretch/>
        </p:blipFill>
        <p:spPr>
          <a:xfrm>
            <a:off x="0" y="123040"/>
            <a:ext cx="12196370" cy="67623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9752021-DB54-DA11-C0DC-16639546AC3F}"/>
              </a:ext>
            </a:extLst>
          </p:cNvPr>
          <p:cNvSpPr txBox="1"/>
          <p:nvPr/>
        </p:nvSpPr>
        <p:spPr>
          <a:xfrm>
            <a:off x="0" y="2132856"/>
            <a:ext cx="84002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https://apkpro.ru/proekty/informatsionno-obuchayushchie-videoroliki/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2827268-1A4A-7880-8664-BA5FA15CED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5960" y="189351"/>
            <a:ext cx="1877194" cy="187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1021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B9C7351-63BB-96F8-EE5B-008E2621F2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107" t="23750" r="22241" b="16401"/>
          <a:stretch/>
        </p:blipFill>
        <p:spPr>
          <a:xfrm>
            <a:off x="0" y="11056"/>
            <a:ext cx="12192000" cy="68806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D28E014-6E13-9FA4-3557-B2C90E40048D}"/>
              </a:ext>
            </a:extLst>
          </p:cNvPr>
          <p:cNvSpPr txBox="1"/>
          <p:nvPr/>
        </p:nvSpPr>
        <p:spPr>
          <a:xfrm>
            <a:off x="-24772" y="1988840"/>
            <a:ext cx="115213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https://apkpro.ru/proekty/didakticheskaya-interaktivnaya-pedagogicheskaya-igra-eto-ne-igra/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1232BF-6850-7988-8193-92519F6706E9}"/>
              </a:ext>
            </a:extLst>
          </p:cNvPr>
          <p:cNvSpPr txBox="1"/>
          <p:nvPr/>
        </p:nvSpPr>
        <p:spPr>
          <a:xfrm>
            <a:off x="3431704" y="6381328"/>
            <a:ext cx="92170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https://vk.com/video-198655662_456239725?list=ln-x0fpnMJ2JSRk1HqBd0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A196D-ACE3-595F-77A1-F8BD1BDB1F8D}"/>
              </a:ext>
            </a:extLst>
          </p:cNvPr>
          <p:cNvSpPr txBox="1"/>
          <p:nvPr/>
        </p:nvSpPr>
        <p:spPr>
          <a:xfrm>
            <a:off x="7824192" y="2668722"/>
            <a:ext cx="3888432" cy="2862322"/>
          </a:xfrm>
          <a:prstGeom prst="rect">
            <a:avLst/>
          </a:prstGeom>
          <a:solidFill>
            <a:schemeClr val="accent1">
              <a:alpha val="69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Темы и даты вебинаров *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26.04.2023 г. 13:00-14:00 МСК «Знакомство с дидактическим комплектом </a:t>
            </a:r>
            <a:r>
              <a:rPr kumimoji="0" lang="ru-RU" sz="1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практикоориентированных</a:t>
            </a: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кейсов и сценариев для организации обучения в игровой форме «Это не игра»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17.05.2023 г. 13:00-14:00 МСК «Разбор </a:t>
            </a:r>
            <a:r>
              <a:rPr kumimoji="0" lang="ru-RU" sz="1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практикоориентированных</a:t>
            </a: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кейсов по тематикам «</a:t>
            </a:r>
            <a:r>
              <a:rPr kumimoji="0" lang="ru-RU" sz="1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Колумбайн</a:t>
            </a: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»*, «АУЕ»* (*запрещено в РФ)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14.06.2023 г. 13:00-14:00 МСК «Разбор </a:t>
            </a:r>
            <a:r>
              <a:rPr kumimoji="0" lang="ru-RU" sz="1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практикоориентированных</a:t>
            </a: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кейсов тематикам «Экстремизм», «Наркоторговля в </a:t>
            </a:r>
            <a:r>
              <a:rPr kumimoji="0" lang="ru-RU" sz="1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Даркнет</a:t>
            </a: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»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13.09.2023 г. 13:00-14:00 МСК «Освоение обучающих </a:t>
            </a:r>
            <a:r>
              <a:rPr kumimoji="0" lang="ru-RU" sz="1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практикоориентированных</a:t>
            </a: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сценариев «Первое знакомство», «Биржа» и «Профилактика»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11.10.2023 г. 13:00-14:00 МСК «Освоение контрольного </a:t>
            </a:r>
            <a:r>
              <a:rPr kumimoji="0" lang="ru-RU" sz="1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практикоориентированного</a:t>
            </a: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сценария «Здравствуй, школа»</a:t>
            </a:r>
          </a:p>
        </p:txBody>
      </p:sp>
    </p:spTree>
    <p:extLst>
      <p:ext uri="{BB962C8B-B14F-4D97-AF65-F5344CB8AC3E}">
        <p14:creationId xmlns:p14="http://schemas.microsoft.com/office/powerpoint/2010/main" val="22142220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B9C7351-63BB-96F8-EE5B-008E2621F2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107" t="23750" r="50203" b="57125"/>
          <a:stretch/>
        </p:blipFill>
        <p:spPr>
          <a:xfrm>
            <a:off x="0" y="11056"/>
            <a:ext cx="6477000" cy="21987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D28E014-6E13-9FA4-3557-B2C90E40048D}"/>
              </a:ext>
            </a:extLst>
          </p:cNvPr>
          <p:cNvSpPr txBox="1"/>
          <p:nvPr/>
        </p:nvSpPr>
        <p:spPr>
          <a:xfrm>
            <a:off x="-24772" y="1988840"/>
            <a:ext cx="115213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https://apkpro.ru/proekty/didakticheskaya-interaktivnaya-pedagogicheskaya-igra-eto-ne-igra/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714130-C278-2038-E748-F9CB3F964CB3}"/>
              </a:ext>
            </a:extLst>
          </p:cNvPr>
          <p:cNvSpPr txBox="1"/>
          <p:nvPr/>
        </p:nvSpPr>
        <p:spPr>
          <a:xfrm>
            <a:off x="342900" y="2590800"/>
            <a:ext cx="61341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Ученик поменял свой аватар на фотографию незнакомого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юноши и изменил имя на Дмитрий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Клеболд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B5F10F-AE0B-3CBE-FF47-FF811A893F7E}"/>
              </a:ext>
            </a:extLst>
          </p:cNvPr>
          <p:cNvSpPr txBox="1"/>
          <p:nvPr/>
        </p:nvSpPr>
        <p:spPr>
          <a:xfrm>
            <a:off x="552450" y="4893524"/>
            <a:ext cx="61341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На странице «проблемного» ученика в соцсети начали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появляться фотографии вооруженных людей, оружия,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масок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C62CA0-F80F-AF2F-FE76-4A7EFA5AFF1D}"/>
              </a:ext>
            </a:extLst>
          </p:cNvPr>
          <p:cNvSpPr txBox="1"/>
          <p:nvPr/>
        </p:nvSpPr>
        <p:spPr>
          <a:xfrm>
            <a:off x="552450" y="4065465"/>
            <a:ext cx="61341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Ученик с лабильной психикой вступил в острый конфликт с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учителем и пообещал его «завтра урыть»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32038B-DA59-6525-D836-F019DE152FDF}"/>
              </a:ext>
            </a:extLst>
          </p:cNvPr>
          <p:cNvSpPr txBox="1"/>
          <p:nvPr/>
        </p:nvSpPr>
        <p:spPr>
          <a:xfrm>
            <a:off x="533400" y="3318441"/>
            <a:ext cx="61341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Ученик выкладывает в соцсети результаты теста на тип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личности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D0543C-4927-D26A-440A-7D19B9047104}"/>
              </a:ext>
            </a:extLst>
          </p:cNvPr>
          <p:cNvSpPr txBox="1"/>
          <p:nvPr/>
        </p:nvSpPr>
        <p:spPr>
          <a:xfrm>
            <a:off x="533400" y="5923614"/>
            <a:ext cx="61341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Ученик на уроке отвлекается и просматривает видео о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практическом обращении с оружием, сравнивает разные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виды стрелкового оружия 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A1DB78A-E1C0-CCD8-B9A3-1370022D98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375" t="25555" r="44375" b="43369"/>
          <a:stretch/>
        </p:blipFill>
        <p:spPr>
          <a:xfrm>
            <a:off x="6705600" y="3025884"/>
            <a:ext cx="1828800" cy="284151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D7ADE1C-ECCE-AB0D-6DD9-2521A582F1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750" t="25555" r="44375" b="45556"/>
          <a:stretch/>
        </p:blipFill>
        <p:spPr>
          <a:xfrm>
            <a:off x="8610600" y="3032182"/>
            <a:ext cx="1676400" cy="2835217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456EB128-1343-281D-DB12-F8B1B2723CC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3750" t="24444" r="43750" b="43370"/>
          <a:stretch/>
        </p:blipFill>
        <p:spPr>
          <a:xfrm>
            <a:off x="10363200" y="3025884"/>
            <a:ext cx="1676400" cy="2835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7963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AA66ABE-0078-5C7F-4E45-B3FABF1C37EF}"/>
              </a:ext>
            </a:extLst>
          </p:cNvPr>
          <p:cNvSpPr/>
          <p:nvPr/>
        </p:nvSpPr>
        <p:spPr>
          <a:xfrm>
            <a:off x="0" y="0"/>
            <a:ext cx="12192000" cy="869950"/>
          </a:xfrm>
          <a:prstGeom prst="rect">
            <a:avLst/>
          </a:prstGeom>
          <a:solidFill>
            <a:srgbClr val="0E566C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ct val="4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32E48E6-AD88-8245-710E-15819665895B}"/>
              </a:ext>
            </a:extLst>
          </p:cNvPr>
          <p:cNvSpPr/>
          <p:nvPr/>
        </p:nvSpPr>
        <p:spPr>
          <a:xfrm flipV="1">
            <a:off x="0" y="765175"/>
            <a:ext cx="12144375" cy="28575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388" name="Заголовок 1">
            <a:extLst>
              <a:ext uri="{FF2B5EF4-FFF2-40B4-BE49-F238E27FC236}">
                <a16:creationId xmlns:a16="http://schemas.microsoft.com/office/drawing/2014/main" id="{2CA0E341-AF29-B599-A825-98C4E550DB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063" y="146050"/>
            <a:ext cx="12072937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Оперативное реагирование: 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ПК всех коллективов-участников ФП «Цифровая образовательная среда»</a:t>
            </a:r>
          </a:p>
        </p:txBody>
      </p:sp>
      <p:pic>
        <p:nvPicPr>
          <p:cNvPr id="16389" name="Рисунок 1">
            <a:extLst>
              <a:ext uri="{FF2B5EF4-FFF2-40B4-BE49-F238E27FC236}">
                <a16:creationId xmlns:a16="http://schemas.microsoft.com/office/drawing/2014/main" id="{08EC8BCD-D8A4-1218-239A-9FB39E263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588" y="1125538"/>
            <a:ext cx="10806112" cy="554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object 30">
            <a:extLst>
              <a:ext uri="{FF2B5EF4-FFF2-40B4-BE49-F238E27FC236}">
                <a16:creationId xmlns:a16="http://schemas.microsoft.com/office/drawing/2014/main" id="{122E75A7-221F-E17B-1618-7CEA828EE7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12738" y="1125538"/>
            <a:ext cx="1873251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05833" rIns="0" bIns="0">
            <a:spAutoFit/>
          </a:bodyPr>
          <a:lstStyle>
            <a:lvl1pPr marL="61913" defTabSz="12176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61913" marR="0" lvl="0" indent="0" algn="ctr" defTabSz="1217613" rtl="0" eaLnBrk="1" fontAlgn="base" latinLnBrk="0" hangingPunct="1">
              <a:lnSpc>
                <a:spcPct val="100000"/>
              </a:lnSpc>
              <a:spcBef>
                <a:spcPts val="838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</a:t>
            </a:r>
            <a:endParaRPr kumimoji="0" lang="ru-RU" altLang="ru-RU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61913" marR="0" lvl="0" indent="0" algn="ctr" defTabSz="1217613" rtl="0" eaLnBrk="1" fontAlgn="base" latinLnBrk="0" hangingPunct="1">
              <a:lnSpc>
                <a:spcPts val="1463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225C6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программ ПК</a:t>
            </a:r>
          </a:p>
        </p:txBody>
      </p:sp>
      <p:sp>
        <p:nvSpPr>
          <p:cNvPr id="16391" name="object 30">
            <a:extLst>
              <a:ext uri="{FF2B5EF4-FFF2-40B4-BE49-F238E27FC236}">
                <a16:creationId xmlns:a16="http://schemas.microsoft.com/office/drawing/2014/main" id="{4E4BD4E3-DE2C-388A-98A4-AADB242547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12712" y="2420888"/>
            <a:ext cx="1873251" cy="1025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05833" rIns="0" bIns="0">
            <a:spAutoFit/>
          </a:bodyPr>
          <a:lstStyle>
            <a:lvl1pPr marL="61913" defTabSz="12176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61913" marR="0" lvl="0" indent="0" algn="ctr" defTabSz="1217613" rtl="0" eaLnBrk="1" fontAlgn="base" latinLnBrk="0" hangingPunct="1">
              <a:lnSpc>
                <a:spcPct val="100000"/>
              </a:lnSpc>
              <a:spcBef>
                <a:spcPts val="838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40</a:t>
            </a:r>
            <a:r>
              <a:rPr kumimoji="0" lang="ru-RU" alt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61913" marR="0" lvl="0" indent="0" algn="ctr" defTabSz="1217613" rtl="0" eaLnBrk="1" fontAlgn="base" latinLnBrk="0" hangingPunct="1">
              <a:lnSpc>
                <a:spcPct val="100000"/>
              </a:lnSpc>
              <a:spcBef>
                <a:spcPts val="838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225C6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ОО в 2023 году</a:t>
            </a:r>
          </a:p>
        </p:txBody>
      </p:sp>
      <p:sp>
        <p:nvSpPr>
          <p:cNvPr id="16393" name="object 30">
            <a:extLst>
              <a:ext uri="{FF2B5EF4-FFF2-40B4-BE49-F238E27FC236}">
                <a16:creationId xmlns:a16="http://schemas.microsoft.com/office/drawing/2014/main" id="{784F23EB-8C7C-1C30-423F-1749B455D1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12738" y="3501008"/>
            <a:ext cx="1873251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05833" rIns="0" bIns="0">
            <a:spAutoFit/>
          </a:bodyPr>
          <a:lstStyle>
            <a:lvl1pPr marL="61913" defTabSz="12176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61913" marR="0" lvl="0" indent="0" algn="ctr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39</a:t>
            </a:r>
            <a:r>
              <a:rPr kumimoji="0" lang="ru-RU" alt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61913" marR="0" lvl="0" indent="0" algn="ctr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225C6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ОО в 2024 году</a:t>
            </a:r>
          </a:p>
        </p:txBody>
      </p:sp>
      <p:sp>
        <p:nvSpPr>
          <p:cNvPr id="16394" name="Прямоугольник 11">
            <a:extLst>
              <a:ext uri="{FF2B5EF4-FFF2-40B4-BE49-F238E27FC236}">
                <a16:creationId xmlns:a16="http://schemas.microsoft.com/office/drawing/2014/main" id="{CD111C6D-BAF7-9E70-ACFC-C2042C5285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60784" y="5499856"/>
            <a:ext cx="3311526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1913" defTabSz="12176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61913" marR="0" lvl="0" indent="-61913" algn="ctr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27</a:t>
            </a:r>
            <a:r>
              <a:rPr kumimoji="0" lang="ru-RU" alt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61913" marR="0" lvl="0" indent="0" algn="ctr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225C6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Программ</a:t>
            </a:r>
          </a:p>
          <a:p>
            <a:pPr marL="61913" marR="0" lvl="0" indent="0" algn="ctr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225C6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реализовано</a:t>
            </a:r>
          </a:p>
          <a:p>
            <a:pPr marL="61913" marR="0" lvl="0" indent="0" algn="ctr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225C6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на рабочем месте</a:t>
            </a:r>
          </a:p>
        </p:txBody>
      </p:sp>
      <p:sp>
        <p:nvSpPr>
          <p:cNvPr id="2" name="object 30">
            <a:extLst>
              <a:ext uri="{FF2B5EF4-FFF2-40B4-BE49-F238E27FC236}">
                <a16:creationId xmlns:a16="http://schemas.microsoft.com/office/drawing/2014/main" id="{1C52C5A4-1F89-C14B-A05E-8DB3840432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12739" y="4533351"/>
            <a:ext cx="1873251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05833" rIns="0" bIns="0">
            <a:spAutoFit/>
          </a:bodyPr>
          <a:lstStyle>
            <a:lvl1pPr marL="61913" defTabSz="12176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61913" marR="0" lvl="0" indent="0" algn="ctr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100</a:t>
            </a:r>
            <a:r>
              <a:rPr kumimoji="0" lang="ru-RU" alt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61913" marR="0" lvl="0" indent="0" algn="ctr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225C6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 охват</a:t>
            </a:r>
          </a:p>
        </p:txBody>
      </p:sp>
    </p:spTree>
    <p:extLst>
      <p:ext uri="{BB962C8B-B14F-4D97-AF65-F5344CB8AC3E}">
        <p14:creationId xmlns:p14="http://schemas.microsoft.com/office/powerpoint/2010/main" val="194779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Рисунок 6">
            <a:extLst>
              <a:ext uri="{FF2B5EF4-FFF2-40B4-BE49-F238E27FC236}">
                <a16:creationId xmlns:a16="http://schemas.microsoft.com/office/drawing/2014/main" id="{EC128D2C-CD97-BE13-DEC5-878D414F2E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550" y="2786063"/>
            <a:ext cx="3087688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5">
            <a:extLst>
              <a:ext uri="{FF2B5EF4-FFF2-40B4-BE49-F238E27FC236}">
                <a16:creationId xmlns:a16="http://schemas.microsoft.com/office/drawing/2014/main" id="{1545F2C6-EDA7-83CF-BD81-14A1E1C534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8213" y="692150"/>
            <a:ext cx="9759950" cy="102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5" name="Содержимое 6">
            <a:extLst>
              <a:ext uri="{FF2B5EF4-FFF2-40B4-BE49-F238E27FC236}">
                <a16:creationId xmlns:a16="http://schemas.microsoft.com/office/drawing/2014/main" id="{9E109742-360E-E306-DF8C-B54F9E647E79}"/>
              </a:ext>
            </a:extLst>
          </p:cNvPr>
          <p:cNvSpPr>
            <a:spLocks noGrp="1"/>
          </p:cNvSpPr>
          <p:nvPr/>
        </p:nvSpPr>
        <p:spPr bwMode="auto">
          <a:xfrm>
            <a:off x="0" y="958850"/>
            <a:ext cx="7096125" cy="27368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Обучение в составе 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школьных команд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prstClr val="black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Опережающий характер </a:t>
            </a: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повышения квалификации (обучение начинается до ввода школы в действие)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Разработка содержательных акцентов программ ПК 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на основе анализа задач, предусмотренных концепциями инновационных образовательных комплексов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altLang="ru-RU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Например:</a:t>
            </a:r>
          </a:p>
        </p:txBody>
      </p:sp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F3032BC0-8A7C-175E-C99D-B5C26A7BD987}"/>
              </a:ext>
            </a:extLst>
          </p:cNvPr>
          <p:cNvGraphicFramePr/>
          <p:nvPr/>
        </p:nvGraphicFramePr>
        <p:xfrm>
          <a:off x="4079776" y="2829974"/>
          <a:ext cx="4320480" cy="3501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13">
            <a:extLst>
              <a:ext uri="{FF2B5EF4-FFF2-40B4-BE49-F238E27FC236}">
                <a16:creationId xmlns:a16="http://schemas.microsoft.com/office/drawing/2014/main" id="{61BCF313-446D-745C-9017-9B2E5E118FCC}"/>
              </a:ext>
            </a:extLst>
          </p:cNvPr>
          <p:cNvSpPr txBox="1"/>
          <p:nvPr/>
        </p:nvSpPr>
        <p:spPr>
          <a:xfrm>
            <a:off x="576263" y="3622675"/>
            <a:ext cx="7345362" cy="30797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Содержательные акценты ПК</a:t>
            </a:r>
          </a:p>
        </p:txBody>
      </p:sp>
      <p:graphicFrame>
        <p:nvGraphicFramePr>
          <p:cNvPr id="8" name="Схема 7">
            <a:extLst>
              <a:ext uri="{FF2B5EF4-FFF2-40B4-BE49-F238E27FC236}">
                <a16:creationId xmlns:a16="http://schemas.microsoft.com/office/drawing/2014/main" id="{530CBF02-54E8-FA0E-0F8F-6C14C3EFAC92}"/>
              </a:ext>
            </a:extLst>
          </p:cNvPr>
          <p:cNvGraphicFramePr/>
          <p:nvPr/>
        </p:nvGraphicFramePr>
        <p:xfrm>
          <a:off x="1390" y="2829974"/>
          <a:ext cx="4320480" cy="3501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9" name="TextBox 15">
            <a:extLst>
              <a:ext uri="{FF2B5EF4-FFF2-40B4-BE49-F238E27FC236}">
                <a16:creationId xmlns:a16="http://schemas.microsoft.com/office/drawing/2014/main" id="{95B7F462-BE51-26BD-F216-8AC9BC362A8C}"/>
              </a:ext>
            </a:extLst>
          </p:cNvPr>
          <p:cNvSpPr txBox="1"/>
          <p:nvPr/>
        </p:nvSpPr>
        <p:spPr>
          <a:xfrm>
            <a:off x="4618038" y="3622675"/>
            <a:ext cx="3960812" cy="30797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Содержательные акценты ПК</a:t>
            </a:r>
          </a:p>
        </p:txBody>
      </p:sp>
      <p:sp>
        <p:nvSpPr>
          <p:cNvPr id="17417" name="TextBox 16">
            <a:extLst>
              <a:ext uri="{FF2B5EF4-FFF2-40B4-BE49-F238E27FC236}">
                <a16:creationId xmlns:a16="http://schemas.microsoft.com/office/drawing/2014/main" id="{4331A137-E9BB-F7BB-8F4C-712055E906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463" y="5964238"/>
            <a:ext cx="856932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+ </a:t>
            </a: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Общие вопросы: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технологии реализации ФГОС; интеграция общего и дополнительного образования;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организации учебно-исследовательской и проектной деятельности школьников  и т.д.</a:t>
            </a:r>
          </a:p>
        </p:txBody>
      </p:sp>
      <p:pic>
        <p:nvPicPr>
          <p:cNvPr id="17418" name="Рисунок 7">
            <a:extLst>
              <a:ext uri="{FF2B5EF4-FFF2-40B4-BE49-F238E27FC236}">
                <a16:creationId xmlns:a16="http://schemas.microsoft.com/office/drawing/2014/main" id="{B94E990E-82E4-DCB8-B908-DE81CC77C73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8588" y="4370388"/>
            <a:ext cx="3073400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354925D-52EE-3A02-2CB5-F63BBB3EAFAF}"/>
              </a:ext>
            </a:extLst>
          </p:cNvPr>
          <p:cNvSpPr/>
          <p:nvPr/>
        </p:nvSpPr>
        <p:spPr>
          <a:xfrm>
            <a:off x="0" y="0"/>
            <a:ext cx="12192000" cy="869950"/>
          </a:xfrm>
          <a:prstGeom prst="rect">
            <a:avLst/>
          </a:prstGeom>
          <a:solidFill>
            <a:srgbClr val="0E566C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ct val="4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17420" name="Заголовок 1">
            <a:extLst>
              <a:ext uri="{FF2B5EF4-FFF2-40B4-BE49-F238E27FC236}">
                <a16:creationId xmlns:a16="http://schemas.microsoft.com/office/drawing/2014/main" id="{3C36625B-BD92-1AF0-295A-E37E765AD3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088" y="184150"/>
            <a:ext cx="11736387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Оперативное реагирование. </a:t>
            </a:r>
          </a:p>
          <a:p>
            <a:pPr marL="0" marR="0" lvl="0" indent="0" algn="ctr" defTabSz="914400" rtl="0" eaLnBrk="1" fontAlgn="base" latinLnBrk="0" hangingPunct="1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Адресная подготовка кадров для инновационных образовательных комплексов, новых сущностей </a:t>
            </a: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9F67C613-20BC-5A38-4233-EB32C4D62FFC}"/>
              </a:ext>
            </a:extLst>
          </p:cNvPr>
          <p:cNvSpPr/>
          <p:nvPr/>
        </p:nvSpPr>
        <p:spPr>
          <a:xfrm>
            <a:off x="7104063" y="869950"/>
            <a:ext cx="5087937" cy="182721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AA5BA84-B248-3811-6CC4-A681750EB97D}"/>
              </a:ext>
            </a:extLst>
          </p:cNvPr>
          <p:cNvSpPr txBox="1"/>
          <p:nvPr/>
        </p:nvSpPr>
        <p:spPr>
          <a:xfrm>
            <a:off x="7088188" y="808860"/>
            <a:ext cx="5270500" cy="193899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«Агроинженерная школа «</a:t>
            </a:r>
            <a:r>
              <a:rPr kumimoji="0" lang="ru-RU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АгроТех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»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«Школа «Политех+»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«Школа - Центр современных индустриальных технологий»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«Школа базовой инженерно-технологической подготовки»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«Школа Сколково-Тамбов»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«Школа-научно-технологический центр имени И.В. Мичурина»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«Школа базовой инженерно-технологической подготовки»</a:t>
            </a:r>
          </a:p>
        </p:txBody>
      </p:sp>
    </p:spTree>
    <p:extLst>
      <p:ext uri="{BB962C8B-B14F-4D97-AF65-F5344CB8AC3E}">
        <p14:creationId xmlns:p14="http://schemas.microsoft.com/office/powerpoint/2010/main" val="239586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397" t="10177" r="27619" b="9682"/>
          <a:stretch/>
        </p:blipFill>
        <p:spPr>
          <a:xfrm>
            <a:off x="8512665" y="2743924"/>
            <a:ext cx="3568092" cy="22344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6362" y="2791662"/>
            <a:ext cx="840895" cy="840895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174743" y="715371"/>
            <a:ext cx="9851907" cy="6142630"/>
            <a:chOff x="25399" y="190501"/>
            <a:chExt cx="10001251" cy="6667500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5399" y="190501"/>
              <a:ext cx="10001251" cy="6667500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273465" y="1140817"/>
              <a:ext cx="2662282" cy="74348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" name="Прямоугольник 2"/>
            <p:cNvSpPr/>
            <p:nvPr/>
          </p:nvSpPr>
          <p:spPr>
            <a:xfrm>
              <a:off x="139892" y="1088428"/>
              <a:ext cx="2932598" cy="9020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Программа повышения квалификации «От проектирования образовательной среды к новому содержанию образования»</a:t>
              </a:r>
            </a:p>
          </p:txBody>
        </p:sp>
      </p:grp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05DAE54-FE64-4C89-B86E-05890DEBF6B8}"/>
              </a:ext>
            </a:extLst>
          </p:cNvPr>
          <p:cNvSpPr/>
          <p:nvPr/>
        </p:nvSpPr>
        <p:spPr>
          <a:xfrm>
            <a:off x="660505" y="2042040"/>
            <a:ext cx="124587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Основные содержательные линии программы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0257DDF-B8B3-3157-7378-7529A35E9A73}"/>
              </a:ext>
            </a:extLst>
          </p:cNvPr>
          <p:cNvSpPr/>
          <p:nvPr/>
        </p:nvSpPr>
        <p:spPr>
          <a:xfrm>
            <a:off x="0" y="0"/>
            <a:ext cx="12192000" cy="869950"/>
          </a:xfrm>
          <a:prstGeom prst="rect">
            <a:avLst/>
          </a:prstGeom>
          <a:solidFill>
            <a:srgbClr val="0E566C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ct val="4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5C68B139-25E8-1083-322D-A11EA4CE92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088" y="184150"/>
            <a:ext cx="11736387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Оперативное реагирование. </a:t>
            </a:r>
          </a:p>
          <a:p>
            <a:pPr marL="0" marR="0" lvl="0" indent="0" algn="ctr" defTabSz="914400" rtl="0" eaLnBrk="1" fontAlgn="base" latinLnBrk="0" hangingPunct="1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Опережающая подготовка управленческих и педагогических команд школ-участников программы «Модернизация школьных систем образования»</a:t>
            </a:r>
          </a:p>
        </p:txBody>
      </p:sp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384" y="4706823"/>
            <a:ext cx="3782893" cy="2564392"/>
          </a:xfrm>
          <a:prstGeom prst="rect">
            <a:avLst/>
          </a:prstGeom>
        </p:spPr>
      </p:pic>
      <p:sp>
        <p:nvSpPr>
          <p:cNvPr id="20" name="Прямоугольник 5"/>
          <p:cNvSpPr>
            <a:spLocks noChangeArrowheads="1"/>
          </p:cNvSpPr>
          <p:nvPr/>
        </p:nvSpPr>
        <p:spPr bwMode="auto">
          <a:xfrm>
            <a:off x="238046" y="2853926"/>
            <a:ext cx="2762903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Современные подходы к проектированию образовательной среды с учетом целевых ориентиров и профильной направленности образовательной организации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179388" y="2100736"/>
            <a:ext cx="2862915" cy="2773428"/>
          </a:xfrm>
          <a:prstGeom prst="rect">
            <a:avLst/>
          </a:prstGeom>
          <a:noFill/>
          <a:ln w="31750" cap="flat" cmpd="sng" algn="ctr">
            <a:solidFill>
              <a:srgbClr val="31859C"/>
            </a:solidFill>
            <a:prstDash val="sysDash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Прямоугольник 21"/>
          <p:cNvSpPr>
            <a:spLocks noChangeArrowheads="1"/>
          </p:cNvSpPr>
          <p:nvPr/>
        </p:nvSpPr>
        <p:spPr bwMode="auto">
          <a:xfrm>
            <a:off x="278717" y="2143190"/>
            <a:ext cx="2745440" cy="66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Школы Министерства просвещения России»: новые возможности для повышения качества образования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179388" y="1484784"/>
            <a:ext cx="2862915" cy="508000"/>
          </a:xfrm>
          <a:prstGeom prst="rect">
            <a:avLst/>
          </a:prstGeom>
          <a:solidFill>
            <a:srgbClr val="841D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Инвариантные модули: </a:t>
            </a:r>
          </a:p>
        </p:txBody>
      </p:sp>
      <p:sp>
        <p:nvSpPr>
          <p:cNvPr id="39" name="Прямоугольник 32"/>
          <p:cNvSpPr>
            <a:spLocks noChangeArrowheads="1"/>
          </p:cNvSpPr>
          <p:nvPr/>
        </p:nvSpPr>
        <p:spPr bwMode="auto">
          <a:xfrm>
            <a:off x="47328" y="951754"/>
            <a:ext cx="647864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72B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ДПП ПК «Школы Министерства просвещения России: новые возможности для повышения качества образования»</a:t>
            </a:r>
          </a:p>
        </p:txBody>
      </p:sp>
      <p:cxnSp>
        <p:nvCxnSpPr>
          <p:cNvPr id="46" name="Прямая соединительная линия 45"/>
          <p:cNvCxnSpPr/>
          <p:nvPr/>
        </p:nvCxnSpPr>
        <p:spPr>
          <a:xfrm flipV="1">
            <a:off x="296863" y="2862206"/>
            <a:ext cx="2642890" cy="8559"/>
          </a:xfrm>
          <a:prstGeom prst="line">
            <a:avLst/>
          </a:prstGeom>
          <a:ln w="22225">
            <a:solidFill>
              <a:srgbClr val="31859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Прямоугольник 21"/>
          <p:cNvSpPr>
            <a:spLocks noChangeArrowheads="1"/>
          </p:cNvSpPr>
          <p:nvPr/>
        </p:nvSpPr>
        <p:spPr bwMode="auto">
          <a:xfrm>
            <a:off x="245588" y="4204750"/>
            <a:ext cx="2745440" cy="66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Современное содержание образования с учетом обновленных ФГОС</a:t>
            </a:r>
          </a:p>
        </p:txBody>
      </p:sp>
      <p:cxnSp>
        <p:nvCxnSpPr>
          <p:cNvPr id="48" name="Прямая соединительная линия 47"/>
          <p:cNvCxnSpPr/>
          <p:nvPr/>
        </p:nvCxnSpPr>
        <p:spPr>
          <a:xfrm flipV="1">
            <a:off x="265254" y="4150557"/>
            <a:ext cx="2642890" cy="8559"/>
          </a:xfrm>
          <a:prstGeom prst="line">
            <a:avLst/>
          </a:prstGeom>
          <a:ln w="22225">
            <a:solidFill>
              <a:srgbClr val="31859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Прямоугольник 5"/>
          <p:cNvSpPr>
            <a:spLocks noChangeArrowheads="1"/>
          </p:cNvSpPr>
          <p:nvPr/>
        </p:nvSpPr>
        <p:spPr bwMode="auto">
          <a:xfrm>
            <a:off x="3180891" y="2857895"/>
            <a:ext cx="2762903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Проектирование образовательной деятельности обучающихся на уроке (для учителей-предметников)</a:t>
            </a:r>
          </a:p>
        </p:txBody>
      </p:sp>
      <p:sp>
        <p:nvSpPr>
          <p:cNvPr id="50" name="Прямоугольник 49"/>
          <p:cNvSpPr/>
          <p:nvPr/>
        </p:nvSpPr>
        <p:spPr>
          <a:xfrm>
            <a:off x="3111041" y="2100736"/>
            <a:ext cx="2862915" cy="2773428"/>
          </a:xfrm>
          <a:prstGeom prst="rect">
            <a:avLst/>
          </a:prstGeom>
          <a:noFill/>
          <a:ln w="31750" cap="flat" cmpd="sng" algn="ctr">
            <a:solidFill>
              <a:srgbClr val="31859C"/>
            </a:solidFill>
            <a:prstDash val="sysDash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" name="Прямоугольник 21"/>
          <p:cNvSpPr>
            <a:spLocks noChangeArrowheads="1"/>
          </p:cNvSpPr>
          <p:nvPr/>
        </p:nvSpPr>
        <p:spPr bwMode="auto">
          <a:xfrm>
            <a:off x="3168332" y="2210208"/>
            <a:ext cx="2745440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Проектирование образовательных программ (для руководителей ОО)</a:t>
            </a:r>
          </a:p>
        </p:txBody>
      </p:sp>
      <p:sp>
        <p:nvSpPr>
          <p:cNvPr id="52" name="Прямоугольник 51"/>
          <p:cNvSpPr/>
          <p:nvPr/>
        </p:nvSpPr>
        <p:spPr>
          <a:xfrm>
            <a:off x="3111041" y="1484784"/>
            <a:ext cx="2862915" cy="508000"/>
          </a:xfrm>
          <a:prstGeom prst="rect">
            <a:avLst/>
          </a:prstGeom>
          <a:solidFill>
            <a:srgbClr val="841D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Вариативные модули: </a:t>
            </a:r>
          </a:p>
        </p:txBody>
      </p:sp>
      <p:cxnSp>
        <p:nvCxnSpPr>
          <p:cNvPr id="53" name="Прямая соединительная линия 52"/>
          <p:cNvCxnSpPr/>
          <p:nvPr/>
        </p:nvCxnSpPr>
        <p:spPr>
          <a:xfrm flipV="1">
            <a:off x="3228516" y="2862206"/>
            <a:ext cx="2642890" cy="8559"/>
          </a:xfrm>
          <a:prstGeom prst="line">
            <a:avLst/>
          </a:prstGeom>
          <a:ln w="22225">
            <a:solidFill>
              <a:srgbClr val="31859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Прямоугольник 21"/>
          <p:cNvSpPr>
            <a:spLocks noChangeArrowheads="1"/>
          </p:cNvSpPr>
          <p:nvPr/>
        </p:nvSpPr>
        <p:spPr bwMode="auto">
          <a:xfrm>
            <a:off x="3143672" y="3622665"/>
            <a:ext cx="2958330" cy="124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Планирование и организация деятельности по защите детей от социально-психологических угроз сети Интернет (для иных  педагогических работников и специалистов образовательных организаций)</a:t>
            </a:r>
          </a:p>
        </p:txBody>
      </p:sp>
      <p:cxnSp>
        <p:nvCxnSpPr>
          <p:cNvPr id="55" name="Прямая соединительная линия 54"/>
          <p:cNvCxnSpPr/>
          <p:nvPr/>
        </p:nvCxnSpPr>
        <p:spPr>
          <a:xfrm flipV="1">
            <a:off x="3191123" y="3572772"/>
            <a:ext cx="2642890" cy="8559"/>
          </a:xfrm>
          <a:prstGeom prst="line">
            <a:avLst/>
          </a:prstGeom>
          <a:ln w="22225">
            <a:solidFill>
              <a:srgbClr val="31859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Равнобедренный треугольник 3"/>
          <p:cNvSpPr/>
          <p:nvPr/>
        </p:nvSpPr>
        <p:spPr>
          <a:xfrm rot="5400000">
            <a:off x="4324693" y="3219542"/>
            <a:ext cx="3959341" cy="348557"/>
          </a:xfrm>
          <a:prstGeom prst="triangle">
            <a:avLst/>
          </a:prstGeom>
          <a:solidFill>
            <a:srgbClr val="841D8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351252" y="1818670"/>
            <a:ext cx="5880403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000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Концепции развития образовательной организации, разработанная  с учётом региональной специфики и профильной направленности школы</a:t>
            </a:r>
          </a:p>
          <a:p>
            <a:pPr marL="285750" marR="0" lvl="0" indent="-2000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Рабочая основная образовательная программа ОО, разработанная на основе анализа задач, предусмотренных концепцией школы</a:t>
            </a:r>
          </a:p>
          <a:p>
            <a:pPr marL="285750" marR="0" lvl="0" indent="-2000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Модель формирования функциональной грамотности обучающихся на основе </a:t>
            </a:r>
            <a:r>
              <a:rPr kumimoji="0" lang="ru-RU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межпредметного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содержания</a:t>
            </a:r>
          </a:p>
          <a:p>
            <a:pPr marL="285750" marR="0" lvl="0" indent="-2000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Рабочие  программы по учебным предметам, разработанные с использованием информационного ресурса «Конструктор учебной программы» с присвоенным номером ID</a:t>
            </a:r>
          </a:p>
          <a:p>
            <a:pPr marL="285750" marR="0" lvl="0" indent="-2000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Методические разработки уроков по формированию функциональной грамотности в цифровой образовательной среде</a:t>
            </a:r>
          </a:p>
          <a:p>
            <a:pPr marL="285750" marR="0" lvl="0" indent="-2000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Методические разработки занятий воспитательной направленности и др.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7032104" y="1030634"/>
            <a:ext cx="4444552" cy="788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72B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Результаты: разработанные материалы в поддержку организации образовательной деятельности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0354925D-52EE-3A02-2CB5-F63BBB3EAFAF}"/>
              </a:ext>
            </a:extLst>
          </p:cNvPr>
          <p:cNvSpPr/>
          <p:nvPr/>
        </p:nvSpPr>
        <p:spPr>
          <a:xfrm>
            <a:off x="0" y="0"/>
            <a:ext cx="12192000" cy="869950"/>
          </a:xfrm>
          <a:prstGeom prst="rect">
            <a:avLst/>
          </a:prstGeom>
          <a:solidFill>
            <a:srgbClr val="0E566C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ct val="4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3C36625B-BD92-1AF0-295A-E37E765AD3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088" y="184150"/>
            <a:ext cx="11736387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Оперативное реагирование. </a:t>
            </a:r>
          </a:p>
          <a:p>
            <a:pPr marL="0" marR="0" lvl="0" indent="0" algn="ctr" defTabSz="914400" rtl="0" eaLnBrk="1" fontAlgn="base" latinLnBrk="0" hangingPunct="1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Опережающая подготовка управленческих и педагогических команд школ-участников программы «Модернизация школьных систем образования»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2568" y="5393953"/>
            <a:ext cx="841321" cy="84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08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7432D73-4657-C89A-27B8-EF362AF5C894}"/>
              </a:ext>
            </a:extLst>
          </p:cNvPr>
          <p:cNvSpPr/>
          <p:nvPr/>
        </p:nvSpPr>
        <p:spPr>
          <a:xfrm>
            <a:off x="0" y="0"/>
            <a:ext cx="12192000" cy="869950"/>
          </a:xfrm>
          <a:prstGeom prst="rect">
            <a:avLst/>
          </a:prstGeom>
          <a:solidFill>
            <a:srgbClr val="0E566C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ct val="4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DF8BAD1-A12F-8775-FD0E-09F3B94D1E28}"/>
              </a:ext>
            </a:extLst>
          </p:cNvPr>
          <p:cNvSpPr/>
          <p:nvPr/>
        </p:nvSpPr>
        <p:spPr>
          <a:xfrm flipV="1">
            <a:off x="0" y="765175"/>
            <a:ext cx="12144375" cy="28575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92" name="Заголовок 1">
            <a:extLst>
              <a:ext uri="{FF2B5EF4-FFF2-40B4-BE49-F238E27FC236}">
                <a16:creationId xmlns:a16="http://schemas.microsoft.com/office/drawing/2014/main" id="{BB873F90-B5A6-B301-E602-926A7C8B6B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68275" y="104775"/>
            <a:ext cx="12360275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Реализация программ во 2-м полугодии 2023 года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C0A5EC3-6E95-485A-7C50-1D4511CBD8FD}"/>
              </a:ext>
            </a:extLst>
          </p:cNvPr>
          <p:cNvSpPr txBox="1"/>
          <p:nvPr/>
        </p:nvSpPr>
        <p:spPr>
          <a:xfrm>
            <a:off x="260809" y="1412776"/>
            <a:ext cx="5123249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Модернизация естественнонаучного образования в условиях реализации национального проекта «Образование» (химия, биология)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Организационные и содержательные аспекты преподавания химии в условиях обновленных ФГОС ООО,  ФГОС СОО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Преподавание истории и обществознания с использованием духовно-нравственного и краеведческого компонента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Организация и содержание образовательной деятельности обучающихся по предметной области «Искусство» в соответствии с требованиями обновленных ФГОС ООО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Преподавание русского родного языка в условиях поликультурной образовательной среды 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Методика формирования и оценки читательской грамотности обучающихся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Методика формирования и оценки финансовой грамотности в условиях реализации ФГОС и Концепций преподавания учебных предметов (предметных областей)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Формирование компетенций учителей-предметников в области подготовки к ГИА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Проектирование индивидуальных учебных планов как механизм развития способностей у обучающихся классов с углубленным изучением отдельных предметов, профильных классов, дополнительном образовании 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УП подписан, группа открыта 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Совершенствование структуры и содержания музыкального образования дошкольников в соответствии с ФГОС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9A505B9-CAD1-5009-FC2D-0FD09B2869C2}"/>
              </a:ext>
            </a:extLst>
          </p:cNvPr>
          <p:cNvSpPr txBox="1"/>
          <p:nvPr/>
        </p:nvSpPr>
        <p:spPr>
          <a:xfrm>
            <a:off x="6026535" y="1235166"/>
            <a:ext cx="6117840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Эффективная организация кураторской деятельности в системе среднего профессионального образования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Организация профориентационной работы в контексте задач национального проекта «Образование»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Использование инноваций и современных технологий в практической деятельности педагога среднего профессионального образования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Педагогическое оценивание деятельности обучающихся с применением различных инструментов объективной оценки образовательной деятельности 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Классный руководитель: способы эффективного общения с детьми и родителями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Информационная открытость образовательной организации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Проектирование учебных занятий, курсов и модулей в цифровой образовательной среде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Проектирование современного урока/занятия с использованием возможностей цифровой образовательной платформы 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Цифровая трансформация профессиональной деятельности учителя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Цифровые инструменты для организации формирующего и итогового оценивания в цифровой среде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Цифровые технологии, инструменты и сервисы в образовательной деятельности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Формирование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кибербезопасного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поведения обучающихся в социальных сетях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CB4F1C-60B4-868F-9104-10E4A6EB76FB}"/>
              </a:ext>
            </a:extLst>
          </p:cNvPr>
          <p:cNvSpPr txBox="1"/>
          <p:nvPr/>
        </p:nvSpPr>
        <p:spPr>
          <a:xfrm>
            <a:off x="6154602" y="4365104"/>
            <a:ext cx="61811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Центр дистанционного образования/кафедра ОД/ИТО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4ACE1D-7AC2-975F-43CE-014322408070}"/>
              </a:ext>
            </a:extLst>
          </p:cNvPr>
          <p:cNvSpPr txBox="1"/>
          <p:nvPr/>
        </p:nvSpPr>
        <p:spPr>
          <a:xfrm>
            <a:off x="6072187" y="946150"/>
            <a:ext cx="61811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Центр развития профессионального образования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C03BB2-75B7-4FB6-DAF6-7DD29A4CEE89}"/>
              </a:ext>
            </a:extLst>
          </p:cNvPr>
          <p:cNvSpPr txBox="1"/>
          <p:nvPr/>
        </p:nvSpPr>
        <p:spPr>
          <a:xfrm>
            <a:off x="83429" y="919415"/>
            <a:ext cx="61811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Кафедра общеобразовательных дисциплин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C19E39-76DF-E0A5-177A-6B18CF24AB2B}"/>
              </a:ext>
            </a:extLst>
          </p:cNvPr>
          <p:cNvSpPr txBox="1"/>
          <p:nvPr/>
        </p:nvSpPr>
        <p:spPr>
          <a:xfrm>
            <a:off x="6164182" y="3028218"/>
            <a:ext cx="62427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Центр непрерывного повышения профессионального мастерства педагогических работников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ECBC51-5A62-D88F-F900-80A3748189D5}"/>
              </a:ext>
            </a:extLst>
          </p:cNvPr>
          <p:cNvSpPr txBox="1"/>
          <p:nvPr/>
        </p:nvSpPr>
        <p:spPr>
          <a:xfrm>
            <a:off x="103356" y="6345038"/>
            <a:ext cx="59926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+ обучение школьной команды МАОУ СОШ №2 –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«Школы базовой инженерно-технологической подготовки»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BF07C30-39CB-7C44-60AF-0930AA506D5B}"/>
              </a:ext>
            </a:extLst>
          </p:cNvPr>
          <p:cNvSpPr txBox="1"/>
          <p:nvPr/>
        </p:nvSpPr>
        <p:spPr>
          <a:xfrm>
            <a:off x="5872355" y="2492906"/>
            <a:ext cx="62523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+Организационно-методические аспекты внедрения и реализации профориентационного минимума</a:t>
            </a:r>
          </a:p>
        </p:txBody>
      </p:sp>
    </p:spTree>
    <p:extLst>
      <p:ext uri="{BB962C8B-B14F-4D97-AF65-F5344CB8AC3E}">
        <p14:creationId xmlns:p14="http://schemas.microsoft.com/office/powerpoint/2010/main" val="205934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CCAE3EB-ADA5-9AFC-C31D-A5F58BA8307B}"/>
              </a:ext>
            </a:extLst>
          </p:cNvPr>
          <p:cNvSpPr/>
          <p:nvPr/>
        </p:nvSpPr>
        <p:spPr>
          <a:xfrm>
            <a:off x="0" y="0"/>
            <a:ext cx="12192000" cy="869950"/>
          </a:xfrm>
          <a:prstGeom prst="rect">
            <a:avLst/>
          </a:prstGeom>
          <a:solidFill>
            <a:srgbClr val="0E566C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ct val="4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03916F1-3E45-6D5E-D386-54E192034991}"/>
              </a:ext>
            </a:extLst>
          </p:cNvPr>
          <p:cNvSpPr/>
          <p:nvPr/>
        </p:nvSpPr>
        <p:spPr>
          <a:xfrm flipV="1">
            <a:off x="0" y="765175"/>
            <a:ext cx="12144375" cy="28575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41F48DF5-68DA-B850-C31E-7F71BEE1216E}"/>
              </a:ext>
            </a:extLst>
          </p:cNvPr>
          <p:cNvSpPr/>
          <p:nvPr/>
        </p:nvSpPr>
        <p:spPr>
          <a:xfrm>
            <a:off x="-96838" y="-26988"/>
            <a:ext cx="12511088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Важные показатели мотивирующего мониторинга, характеризующие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качество административной работы РОИВ</a:t>
            </a: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08DA7F1E-9DD9-5158-AD5B-A7209F35E20C}"/>
              </a:ext>
            </a:extLst>
          </p:cNvPr>
          <p:cNvGrpSpPr/>
          <p:nvPr/>
        </p:nvGrpSpPr>
        <p:grpSpPr>
          <a:xfrm>
            <a:off x="1019436" y="1484784"/>
            <a:ext cx="10153128" cy="4109914"/>
            <a:chOff x="983432" y="896938"/>
            <a:chExt cx="10153128" cy="4109914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83A38C32-E213-674A-8A3A-9F19F1434F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921" t="27950" r="8802" b="43700"/>
            <a:stretch/>
          </p:blipFill>
          <p:spPr>
            <a:xfrm>
              <a:off x="983432" y="896938"/>
              <a:ext cx="10153128" cy="1944216"/>
            </a:xfrm>
            <a:prstGeom prst="rect">
              <a:avLst/>
            </a:prstGeom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FAD751CF-9CCF-EB64-4238-C75299BE4C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79" t="23842" r="9044" b="43700"/>
            <a:stretch/>
          </p:blipFill>
          <p:spPr>
            <a:xfrm>
              <a:off x="983432" y="2780928"/>
              <a:ext cx="10153128" cy="2225924"/>
            </a:xfrm>
            <a:prstGeom prst="rect">
              <a:avLst/>
            </a:prstGeom>
          </p:spPr>
        </p:pic>
      </p:grp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2FE19BA2-6777-7882-2F75-76E4EC6FD286}"/>
              </a:ext>
            </a:extLst>
          </p:cNvPr>
          <p:cNvSpPr/>
          <p:nvPr/>
        </p:nvSpPr>
        <p:spPr>
          <a:xfrm>
            <a:off x="930624" y="1558925"/>
            <a:ext cx="10225136" cy="4020056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8419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CCAE3EB-ADA5-9AFC-C31D-A5F58BA8307B}"/>
              </a:ext>
            </a:extLst>
          </p:cNvPr>
          <p:cNvSpPr/>
          <p:nvPr/>
        </p:nvSpPr>
        <p:spPr>
          <a:xfrm>
            <a:off x="0" y="0"/>
            <a:ext cx="12192000" cy="869950"/>
          </a:xfrm>
          <a:prstGeom prst="rect">
            <a:avLst/>
          </a:prstGeom>
          <a:solidFill>
            <a:srgbClr val="0E566C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ct val="4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03916F1-3E45-6D5E-D386-54E192034991}"/>
              </a:ext>
            </a:extLst>
          </p:cNvPr>
          <p:cNvSpPr/>
          <p:nvPr/>
        </p:nvSpPr>
        <p:spPr>
          <a:xfrm flipV="1">
            <a:off x="0" y="765175"/>
            <a:ext cx="12144375" cy="28575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41F48DF5-68DA-B850-C31E-7F71BEE1216E}"/>
              </a:ext>
            </a:extLst>
          </p:cNvPr>
          <p:cNvSpPr/>
          <p:nvPr/>
        </p:nvSpPr>
        <p:spPr>
          <a:xfrm>
            <a:off x="-96838" y="-26988"/>
            <a:ext cx="12511088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Важные показатели мотивирующего мониторинга, характеризующие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качество административной работы РОИВ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2FE19BA2-6777-7882-2F75-76E4EC6FD286}"/>
              </a:ext>
            </a:extLst>
          </p:cNvPr>
          <p:cNvSpPr/>
          <p:nvPr/>
        </p:nvSpPr>
        <p:spPr>
          <a:xfrm>
            <a:off x="983432" y="1558925"/>
            <a:ext cx="10225136" cy="4030315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B8576ED0-A7C3-4BF7-8778-AA7F16A3F4AD}"/>
              </a:ext>
            </a:extLst>
          </p:cNvPr>
          <p:cNvGrpSpPr/>
          <p:nvPr/>
        </p:nvGrpSpPr>
        <p:grpSpPr>
          <a:xfrm>
            <a:off x="983432" y="1569184"/>
            <a:ext cx="10225136" cy="4020056"/>
            <a:chOff x="2359968" y="1565176"/>
            <a:chExt cx="7640325" cy="2668304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A19EF8F8-1B21-49D0-2CA4-6704A7555E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8106" t="61369" r="19288" b="5901"/>
            <a:stretch/>
          </p:blipFill>
          <p:spPr>
            <a:xfrm>
              <a:off x="2367445" y="1988840"/>
              <a:ext cx="7632848" cy="2244640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7270263B-7948-BDAB-0991-7EC959D991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8106" t="20601" r="19288" b="73222"/>
            <a:stretch/>
          </p:blipFill>
          <p:spPr>
            <a:xfrm>
              <a:off x="2359968" y="1565176"/>
              <a:ext cx="7632848" cy="4236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345147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CCAE3EB-ADA5-9AFC-C31D-A5F58BA8307B}"/>
              </a:ext>
            </a:extLst>
          </p:cNvPr>
          <p:cNvSpPr/>
          <p:nvPr/>
        </p:nvSpPr>
        <p:spPr>
          <a:xfrm>
            <a:off x="0" y="0"/>
            <a:ext cx="12192000" cy="869950"/>
          </a:xfrm>
          <a:prstGeom prst="rect">
            <a:avLst/>
          </a:prstGeom>
          <a:solidFill>
            <a:srgbClr val="0E566C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ct val="4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03916F1-3E45-6D5E-D386-54E192034991}"/>
              </a:ext>
            </a:extLst>
          </p:cNvPr>
          <p:cNvSpPr/>
          <p:nvPr/>
        </p:nvSpPr>
        <p:spPr>
          <a:xfrm flipV="1">
            <a:off x="0" y="765175"/>
            <a:ext cx="12144375" cy="28575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41F48DF5-68DA-B850-C31E-7F71BEE1216E}"/>
              </a:ext>
            </a:extLst>
          </p:cNvPr>
          <p:cNvSpPr/>
          <p:nvPr/>
        </p:nvSpPr>
        <p:spPr>
          <a:xfrm>
            <a:off x="-96838" y="-26988"/>
            <a:ext cx="12511088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Важные показатели мотивирующего мониторинга, характеризующие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качество административной работы РОИВ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2FE19BA2-6777-7882-2F75-76E4EC6FD286}"/>
              </a:ext>
            </a:extLst>
          </p:cNvPr>
          <p:cNvSpPr/>
          <p:nvPr/>
        </p:nvSpPr>
        <p:spPr>
          <a:xfrm>
            <a:off x="983432" y="1569183"/>
            <a:ext cx="10009112" cy="4249151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CB4FAAD-CAA4-7AF6-C0F2-945031FB03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106" t="26901" r="19288" b="25850"/>
          <a:stretch/>
        </p:blipFill>
        <p:spPr>
          <a:xfrm>
            <a:off x="983432" y="1569183"/>
            <a:ext cx="10009112" cy="4249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7555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CCAE3EB-ADA5-9AFC-C31D-A5F58BA8307B}"/>
              </a:ext>
            </a:extLst>
          </p:cNvPr>
          <p:cNvSpPr/>
          <p:nvPr/>
        </p:nvSpPr>
        <p:spPr>
          <a:xfrm>
            <a:off x="0" y="0"/>
            <a:ext cx="12192000" cy="869950"/>
          </a:xfrm>
          <a:prstGeom prst="rect">
            <a:avLst/>
          </a:prstGeom>
          <a:solidFill>
            <a:srgbClr val="0E566C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ct val="4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03916F1-3E45-6D5E-D386-54E192034991}"/>
              </a:ext>
            </a:extLst>
          </p:cNvPr>
          <p:cNvSpPr/>
          <p:nvPr/>
        </p:nvSpPr>
        <p:spPr>
          <a:xfrm flipV="1">
            <a:off x="0" y="765175"/>
            <a:ext cx="12144375" cy="28575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41F48DF5-68DA-B850-C31E-7F71BEE1216E}"/>
              </a:ext>
            </a:extLst>
          </p:cNvPr>
          <p:cNvSpPr/>
          <p:nvPr/>
        </p:nvSpPr>
        <p:spPr>
          <a:xfrm>
            <a:off x="-96838" y="-26988"/>
            <a:ext cx="12511088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Программы, вошедшие в федеральный реестр программ ДПО.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Показатель учитывается в мотивирующем мониторинге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DCB0C97-3900-4435-3F30-96825A3412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97" t="3884" r="9697" b="11962"/>
          <a:stretch/>
        </p:blipFill>
        <p:spPr>
          <a:xfrm>
            <a:off x="0" y="1052513"/>
            <a:ext cx="5924550" cy="3292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E87595E-12A4-238A-60B7-85F4C11BC31F}"/>
              </a:ext>
            </a:extLst>
          </p:cNvPr>
          <p:cNvSpPr/>
          <p:nvPr/>
        </p:nvSpPr>
        <p:spPr>
          <a:xfrm>
            <a:off x="5924550" y="848608"/>
            <a:ext cx="6435725" cy="6324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Формирование интегративных компонентов функциональной грамотности обучающихся начальной школы (2021)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Методика формирования компетенций «4К» в цифровой среде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Проектирование современного урока занятия с использованием возможностей цифровой образовательной платформы (на примере платформы Мобильное Электронное Образование) (2021)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Проектирование учебных занятий, курсов и модулей в цифровой образовательной среде (2021)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Эффективный фидбэк в горизонтальном обучении в цифровой среде (2021)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Проектирование образовательной деятельности обучающихся с использованием высокотехнологичного оборудования и цифровых технологий (2021)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Организация и содержание работы по защите прав и законных интересов несовершеннолетних в общеобразовательных организациях (на примере детей, оказавшихся в трудной жизненной ситуации) (2021)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Формирование </a:t>
            </a:r>
            <a:r>
              <a:rPr kumimoji="0" lang="ru-RU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кибербезопасного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поведения обучающихся в социальных сетях (2022)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Подготовка обучающихся к сдаче нормативов Всероссийского физкультурно-спортивного комплекса «Готов к труду и обороне» в общеобразовательных организациях (2022)	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Актуальные методические и содержательные аспекты преподавания русского языка и литературы (на уровнях основного общего образования и среднего общего образования) (2022)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Актуальные содержательные аспекты школьных курсов истории и обществознания (2022)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</a:t>
            </a:r>
          </a:p>
        </p:txBody>
      </p:sp>
      <p:sp>
        <p:nvSpPr>
          <p:cNvPr id="10247" name="Прямоугольник 12">
            <a:extLst>
              <a:ext uri="{FF2B5EF4-FFF2-40B4-BE49-F238E27FC236}">
                <a16:creationId xmlns:a16="http://schemas.microsoft.com/office/drawing/2014/main" id="{E7105E5E-5BCF-FD84-FE43-02707A8CE8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2008" y="4879666"/>
            <a:ext cx="60960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Тамбовская область </a:t>
            </a:r>
            <a:r>
              <a:rPr kumimoji="0" lang="ru-RU" altLang="ru-RU" sz="7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</a:t>
            </a: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программ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Программы 2021 года будут удалены из реестра в 2024 году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E054FC9-3E2D-1945-DE76-3EE136F8CFD6}"/>
              </a:ext>
            </a:extLst>
          </p:cNvPr>
          <p:cNvSpPr txBox="1"/>
          <p:nvPr/>
        </p:nvSpPr>
        <p:spPr>
          <a:xfrm>
            <a:off x="625707" y="4521777"/>
            <a:ext cx="472784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3"/>
              </a:rPr>
              <a:t>https://dppo.apkpro.ru/bank?page=1&amp;region=65&amp;sortType=1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34041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12192000" cy="869950"/>
          </a:xfrm>
          <a:prstGeom prst="rect">
            <a:avLst/>
          </a:prstGeom>
          <a:solidFill>
            <a:srgbClr val="0E566C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ct val="4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 flipV="1">
            <a:off x="-1" y="765171"/>
            <a:ext cx="12144673" cy="2880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0" y="116632"/>
            <a:ext cx="12432703" cy="5071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Актуальные направления реализации программ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5096280-E0D4-8E81-71C3-8245AE3176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79576" y="4365104"/>
            <a:ext cx="5328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Представлено  на экспертизу 8 программ ПК</a:t>
            </a:r>
          </a:p>
        </p:txBody>
      </p:sp>
    </p:spTree>
    <p:extLst>
      <p:ext uri="{BB962C8B-B14F-4D97-AF65-F5344CB8AC3E}">
        <p14:creationId xmlns:p14="http://schemas.microsoft.com/office/powerpoint/2010/main" val="981231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C15140-94DC-473F-784C-C14DD0B46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486C26-9074-4C6F-8361-15416CC092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8CEE7FA-1837-C052-637B-C149CBF3B0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366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t="10940"/>
          <a:stretch/>
        </p:blipFill>
        <p:spPr>
          <a:xfrm>
            <a:off x="5564187" y="365125"/>
            <a:ext cx="6603069" cy="8305632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0" y="53143"/>
            <a:ext cx="5591945" cy="7003775"/>
            <a:chOff x="0" y="53143"/>
            <a:chExt cx="5591945" cy="7003775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3"/>
            <a:srcRect t="10083"/>
            <a:stretch/>
          </p:blipFill>
          <p:spPr>
            <a:xfrm>
              <a:off x="0" y="53143"/>
              <a:ext cx="5519935" cy="7003775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2"/>
            <a:srcRect t="7761" b="89379"/>
            <a:stretch/>
          </p:blipFill>
          <p:spPr>
            <a:xfrm>
              <a:off x="47329" y="6659764"/>
              <a:ext cx="5544616" cy="2256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18042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376" t="11451" r="17793" b="5524"/>
          <a:stretch/>
        </p:blipFill>
        <p:spPr>
          <a:xfrm>
            <a:off x="1199456" y="80659"/>
            <a:ext cx="9577064" cy="66924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243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5186" t="11882" r="18313" b="6198"/>
          <a:stretch/>
        </p:blipFill>
        <p:spPr>
          <a:xfrm>
            <a:off x="1055440" y="0"/>
            <a:ext cx="9897341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22657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Резюме: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7408" y="1268760"/>
            <a:ext cx="10515600" cy="4351338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AutoNum type="arabicPeriod"/>
            </a:pPr>
            <a:r>
              <a:rPr lang="ru-RU" dirty="0"/>
              <a:t>Необходимо провести анализ перечня и плана курсовых мероприятий на 2024 год, при комплектовании групп учитываем заявки 2023 года по не открывшимся группам</a:t>
            </a:r>
          </a:p>
          <a:p>
            <a:pPr marL="0" indent="0" algn="r">
              <a:buNone/>
            </a:pPr>
            <a:r>
              <a:rPr lang="ru-RU" dirty="0"/>
              <a:t>До 26 октября 2023 года</a:t>
            </a:r>
          </a:p>
          <a:p>
            <a:pPr marL="0" indent="0">
              <a:buNone/>
            </a:pPr>
            <a:r>
              <a:rPr lang="ru-RU" dirty="0"/>
              <a:t>Материалы для анализа размещены:</a:t>
            </a:r>
          </a:p>
          <a:p>
            <a:pPr marL="0" indent="0">
              <a:buNone/>
            </a:pPr>
            <a:r>
              <a:rPr lang="ru-RU" i="1" dirty="0"/>
              <a:t>P:\Курсы\2024\Актуализация плана ПК и ПП</a:t>
            </a:r>
          </a:p>
          <a:p>
            <a:pPr marL="0" indent="0">
              <a:buNone/>
            </a:pPr>
            <a:endParaRPr lang="ru-RU" i="1" dirty="0"/>
          </a:p>
          <a:p>
            <a:pPr marL="0" indent="0">
              <a:buNone/>
            </a:pPr>
            <a:r>
              <a:rPr lang="ru-RU" dirty="0"/>
              <a:t>2.   Подготовка программ ПК и ПП для согласования и издания</a:t>
            </a:r>
          </a:p>
          <a:p>
            <a:pPr marL="0" indent="0" algn="r">
              <a:buNone/>
            </a:pPr>
            <a:r>
              <a:rPr lang="ru-RU" dirty="0"/>
              <a:t>До 30 ноября 2023 года</a:t>
            </a:r>
          </a:p>
          <a:p>
            <a:pPr marL="0" lvl="0" indent="0">
              <a:buNone/>
            </a:pPr>
            <a:r>
              <a:rPr lang="ru-RU" dirty="0">
                <a:solidFill>
                  <a:prstClr val="black"/>
                </a:solidFill>
              </a:rPr>
              <a:t>Методические материалы и шаблоны размещены:</a:t>
            </a:r>
          </a:p>
          <a:p>
            <a:pPr marL="0" lvl="0" indent="0">
              <a:buNone/>
            </a:pPr>
            <a:r>
              <a:rPr lang="ru-RU" i="1" dirty="0">
                <a:solidFill>
                  <a:prstClr val="black"/>
                </a:solidFill>
              </a:rPr>
              <a:t>P:\Курсы\2024\Программы для реестра ДПО</a:t>
            </a:r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6439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12192000" cy="869950"/>
          </a:xfrm>
          <a:prstGeom prst="rect">
            <a:avLst/>
          </a:prstGeom>
          <a:solidFill>
            <a:srgbClr val="0E566C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ct val="4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 flipV="1">
            <a:off x="-1" y="765171"/>
            <a:ext cx="12144673" cy="2880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4">
            <a:extLst>
              <a:ext uri="{FF2B5EF4-FFF2-40B4-BE49-F238E27FC236}">
                <a16:creationId xmlns:a16="http://schemas.microsoft.com/office/drawing/2014/main" id="{2580A93A-7172-BC45-E222-5273DA730934}"/>
              </a:ext>
            </a:extLst>
          </p:cNvPr>
          <p:cNvSpPr txBox="1"/>
          <p:nvPr/>
        </p:nvSpPr>
        <p:spPr>
          <a:xfrm>
            <a:off x="3334498" y="5971464"/>
            <a:ext cx="810450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СОХРАНЕНИЕ</a:t>
            </a:r>
            <a:r>
              <a:rPr kumimoji="0" sz="1400" b="1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400" b="1" i="0" u="none" strike="noStrike" kern="1200" cap="none" spc="-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ОБРАЗОВАТЕЛЬНОГО</a:t>
            </a:r>
            <a:r>
              <a:rPr kumimoji="0" sz="1400" b="1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400" b="1" i="0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СУВЕРЕНИТЕТА</a:t>
            </a:r>
            <a:r>
              <a:rPr kumimoji="0" sz="1400" b="1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400" b="1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ЧЕРЕЗ</a:t>
            </a:r>
            <a:r>
              <a:rPr kumimoji="0" sz="1400" b="1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400" b="1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ЕДИНСТВО</a:t>
            </a:r>
            <a:r>
              <a:rPr kumimoji="0" sz="14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400" b="1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СОДЕРЖАНИЯ</a:t>
            </a:r>
            <a:r>
              <a:rPr kumimoji="0" sz="14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400" b="1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ПРОГРАММ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4" name="object 5">
            <a:extLst>
              <a:ext uri="{FF2B5EF4-FFF2-40B4-BE49-F238E27FC236}">
                <a16:creationId xmlns:a16="http://schemas.microsoft.com/office/drawing/2014/main" id="{E3CC5A50-A874-FEF0-DFEF-454A4A594BF9}"/>
              </a:ext>
            </a:extLst>
          </p:cNvPr>
          <p:cNvSpPr txBox="1">
            <a:spLocks noGrp="1"/>
          </p:cNvSpPr>
          <p:nvPr/>
        </p:nvSpPr>
        <p:spPr>
          <a:xfrm>
            <a:off x="2274804" y="779943"/>
            <a:ext cx="9595054" cy="517449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>
            <a:lvl1pPr>
              <a:defRPr sz="2800" b="1" i="0">
                <a:solidFill>
                  <a:srgbClr val="FFC000"/>
                </a:solidFill>
                <a:latin typeface="Tahoma"/>
                <a:ea typeface="+mj-ea"/>
                <a:cs typeface="Tahoma"/>
              </a:defRPr>
            </a:lvl1pPr>
          </a:lstStyle>
          <a:p>
            <a:pPr marL="12700" marR="5080" lvl="0" indent="0" algn="l" defTabSz="914400" rtl="0" eaLnBrk="1" fontAlgn="auto" latinLnBrk="0" hangingPunct="1">
              <a:lnSpc>
                <a:spcPts val="3460"/>
              </a:lnSpc>
              <a:spcBef>
                <a:spcPts val="5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Е</a:t>
            </a:r>
            <a:r>
              <a:rPr kumimoji="0" lang="ru-RU" sz="3200" b="0" i="0" u="none" strike="noStrike" kern="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д</a:t>
            </a:r>
            <a:r>
              <a:rPr kumimoji="0" lang="ru-RU" sz="3200" b="0" i="0" u="none" strike="noStrike" kern="0" cap="none" spc="-2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ино</a:t>
            </a:r>
            <a:r>
              <a:rPr kumimoji="0" lang="ru-RU" sz="3200" b="0" i="0" u="none" strike="noStrike" kern="0" cap="none" spc="-20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е </a:t>
            </a:r>
            <a:r>
              <a:rPr kumimoji="0" lang="ru-RU" sz="3200" b="0" i="0" u="none" strike="noStrike" kern="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 </a:t>
            </a:r>
            <a:r>
              <a:rPr kumimoji="0" lang="ru-RU" sz="3200" b="0" i="0" u="none" strike="noStrike" kern="0" cap="none" spc="-1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содер</a:t>
            </a:r>
            <a:r>
              <a:rPr kumimoji="0" lang="ru-RU" sz="3200" b="0" i="0" u="none" strike="noStrike" kern="0" cap="none" spc="-2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ж</a:t>
            </a:r>
            <a:r>
              <a:rPr kumimoji="0" lang="ru-RU" sz="3200" b="0" i="0" u="none" strike="noStrike" kern="0" cap="none" spc="-2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а</a:t>
            </a:r>
            <a:r>
              <a:rPr kumimoji="0" lang="ru-RU" sz="3200" b="0" i="0" u="none" strike="noStrike" kern="0" cap="none" spc="-2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т</a:t>
            </a:r>
            <a:r>
              <a:rPr kumimoji="0" lang="ru-RU" sz="3200" b="0" i="0" u="none" strike="noStrike" kern="0" cap="none" spc="-1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ельное  </a:t>
            </a:r>
            <a:r>
              <a:rPr kumimoji="0" lang="ru-RU" sz="3200" b="0" i="0" u="none" strike="noStrike" kern="0" cap="none" spc="-2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пр</a:t>
            </a:r>
            <a:r>
              <a:rPr kumimoji="0" lang="ru-RU" sz="3200" b="0" i="0" u="none" strike="noStrike" kern="0" cap="none" spc="-2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о</a:t>
            </a:r>
            <a:r>
              <a:rPr kumimoji="0" lang="ru-RU" sz="3200" b="0" i="0" u="none" strike="noStrike" kern="0" cap="none" spc="-2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странство</a:t>
            </a:r>
            <a:r>
              <a:rPr kumimoji="0" lang="ru-RU" sz="3200" b="0" i="0" u="none" strike="noStrike" kern="0" cap="none" spc="-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 </a:t>
            </a:r>
            <a:r>
              <a:rPr kumimoji="0" sz="3200" b="0" i="0" u="none" strike="noStrike" kern="0" cap="none" spc="-2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ДПО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j-ea"/>
              <a:cs typeface="Tahoma"/>
            </a:endParaRPr>
          </a:p>
        </p:txBody>
      </p:sp>
      <p:sp>
        <p:nvSpPr>
          <p:cNvPr id="5" name="object 6">
            <a:extLst>
              <a:ext uri="{FF2B5EF4-FFF2-40B4-BE49-F238E27FC236}">
                <a16:creationId xmlns:a16="http://schemas.microsoft.com/office/drawing/2014/main" id="{A03E49DD-AFAE-ECA2-2AD4-5476967305C9}"/>
              </a:ext>
            </a:extLst>
          </p:cNvPr>
          <p:cNvSpPr/>
          <p:nvPr/>
        </p:nvSpPr>
        <p:spPr>
          <a:xfrm>
            <a:off x="3367216" y="3141219"/>
            <a:ext cx="6294564" cy="1424940"/>
          </a:xfrm>
          <a:custGeom>
            <a:avLst/>
            <a:gdLst/>
            <a:ahLst/>
            <a:cxnLst/>
            <a:rect l="l" t="t" r="r" b="b"/>
            <a:pathLst>
              <a:path w="6611620" h="1424939">
                <a:moveTo>
                  <a:pt x="0" y="1424940"/>
                </a:moveTo>
                <a:lnTo>
                  <a:pt x="6611111" y="1424940"/>
                </a:lnTo>
                <a:lnTo>
                  <a:pt x="6611111" y="0"/>
                </a:lnTo>
                <a:lnTo>
                  <a:pt x="0" y="0"/>
                </a:lnTo>
                <a:lnTo>
                  <a:pt x="0" y="1424940"/>
                </a:lnTo>
                <a:close/>
              </a:path>
            </a:pathLst>
          </a:custGeom>
          <a:ln w="28956">
            <a:solidFill>
              <a:srgbClr val="FFC000"/>
            </a:solidFill>
          </a:ln>
        </p:spPr>
        <p:txBody>
          <a:bodyPr wrap="square" lIns="0" tIns="0" rIns="0" bIns="0" rtlCol="0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7">
            <a:extLst>
              <a:ext uri="{FF2B5EF4-FFF2-40B4-BE49-F238E27FC236}">
                <a16:creationId xmlns:a16="http://schemas.microsoft.com/office/drawing/2014/main" id="{3BBDA21F-D992-1C2B-AD8B-AA370237024E}"/>
              </a:ext>
            </a:extLst>
          </p:cNvPr>
          <p:cNvSpPr txBox="1"/>
          <p:nvPr/>
        </p:nvSpPr>
        <p:spPr>
          <a:xfrm>
            <a:off x="3524949" y="3262377"/>
            <a:ext cx="2359660" cy="411651"/>
          </a:xfrm>
          <a:prstGeom prst="rect">
            <a:avLst/>
          </a:prstGeom>
          <a:noFill/>
        </p:spPr>
        <p:txBody>
          <a:bodyPr vert="horz" wrap="square" lIns="0" tIns="4191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5" marR="0" lvl="0" indent="0" algn="ctr" defTabSz="914400" rtl="0" eaLnBrk="1" fontAlgn="base" latinLnBrk="0" hangingPunct="1">
              <a:lnSpc>
                <a:spcPct val="100000"/>
              </a:lnSpc>
              <a:spcBef>
                <a:spcPts val="33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/>
                <a:ea typeface="+mn-ea"/>
                <a:cs typeface="Bahnschrift"/>
              </a:rPr>
              <a:t>Реализация</a:t>
            </a:r>
            <a:r>
              <a:rPr kumimoji="0" sz="1200" b="0" i="0" u="none" strike="noStrike" kern="1200" cap="none" spc="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/>
                <a:ea typeface="+mn-ea"/>
                <a:cs typeface="Bahnschrift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/>
                <a:ea typeface="+mn-ea"/>
                <a:cs typeface="Bahnschrift"/>
              </a:rPr>
              <a:t>требований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"/>
              <a:ea typeface="+mn-ea"/>
              <a:cs typeface="Bahnschrift"/>
            </a:endParaRPr>
          </a:p>
          <a:p>
            <a:pPr marL="127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/>
                <a:ea typeface="+mn-ea"/>
                <a:cs typeface="Bahnschrift"/>
              </a:rPr>
              <a:t>ФГОС,</a:t>
            </a:r>
            <a:r>
              <a:rPr kumimoji="0" sz="1200" b="0" i="0" u="none" strike="noStrike" kern="1200" cap="none" spc="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/>
                <a:ea typeface="+mn-ea"/>
                <a:cs typeface="Bahnschrift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/>
                <a:ea typeface="+mn-ea"/>
                <a:cs typeface="Bahnschrift"/>
              </a:rPr>
              <a:t>обучение</a:t>
            </a:r>
            <a:r>
              <a:rPr kumimoji="0" sz="1200" b="0" i="0" u="none" strike="noStrike" kern="1200" cap="none" spc="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/>
                <a:ea typeface="+mn-ea"/>
                <a:cs typeface="Bahnschrift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/>
                <a:ea typeface="+mn-ea"/>
                <a:cs typeface="Bahnschrift"/>
              </a:rPr>
              <a:t>по</a:t>
            </a:r>
            <a:r>
              <a:rPr kumimoji="0" sz="1200" b="0" i="0" u="none" strike="noStrike" kern="1200" cap="none" spc="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/>
                <a:ea typeface="+mn-ea"/>
                <a:cs typeface="Bahnschrift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/>
                <a:ea typeface="+mn-ea"/>
                <a:cs typeface="Bahnschrift"/>
              </a:rPr>
              <a:t>предметам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"/>
              <a:ea typeface="+mn-ea"/>
              <a:cs typeface="Bahnschrift"/>
            </a:endParaRPr>
          </a:p>
        </p:txBody>
      </p:sp>
      <p:sp>
        <p:nvSpPr>
          <p:cNvPr id="7" name="object 8">
            <a:extLst>
              <a:ext uri="{FF2B5EF4-FFF2-40B4-BE49-F238E27FC236}">
                <a16:creationId xmlns:a16="http://schemas.microsoft.com/office/drawing/2014/main" id="{E4DCCC2F-518D-A14A-157E-4F48A5CD2099}"/>
              </a:ext>
            </a:extLst>
          </p:cNvPr>
          <p:cNvSpPr txBox="1"/>
          <p:nvPr/>
        </p:nvSpPr>
        <p:spPr>
          <a:xfrm>
            <a:off x="3457748" y="3737360"/>
            <a:ext cx="2359660" cy="741229"/>
          </a:xfrm>
          <a:prstGeom prst="rect">
            <a:avLst/>
          </a:prstGeom>
          <a:noFill/>
        </p:spPr>
        <p:txBody>
          <a:bodyPr vert="horz" wrap="square" lIns="0" tIns="6350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900" marR="97790" lvl="0" indent="15875" algn="ctr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/>
                <a:ea typeface="+mn-ea"/>
                <a:cs typeface="Bahnschrift"/>
              </a:rPr>
              <a:t>Осуществление</a:t>
            </a:r>
            <a:r>
              <a:rPr kumimoji="0" sz="1100" b="0" i="0" u="none" strike="noStrike" kern="1200" cap="none" spc="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/>
                <a:ea typeface="+mn-ea"/>
                <a:cs typeface="Bahnschrift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/>
                <a:ea typeface="+mn-ea"/>
                <a:cs typeface="Bahnschrift"/>
              </a:rPr>
              <a:t>воспитательной</a:t>
            </a:r>
            <a:r>
              <a:rPr kumimoji="0" sz="1100" b="0" i="0" u="none" strike="noStrike" kern="1200" cap="none" spc="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/>
                <a:ea typeface="+mn-ea"/>
                <a:cs typeface="Bahnschrift"/>
              </a:rPr>
              <a:t> </a:t>
            </a:r>
            <a:r>
              <a:rPr kumimoji="0" sz="11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/>
                <a:ea typeface="+mn-ea"/>
                <a:cs typeface="Bahnschrift"/>
              </a:rPr>
              <a:t>деятельности</a:t>
            </a:r>
            <a:r>
              <a:rPr kumimoji="0" sz="1100" b="0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/>
                <a:ea typeface="+mn-ea"/>
                <a:cs typeface="Bahnschrift"/>
              </a:rPr>
              <a:t> </a:t>
            </a:r>
            <a:r>
              <a:rPr kumimoji="0" sz="11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/>
                <a:ea typeface="+mn-ea"/>
                <a:cs typeface="Bahnschrift"/>
              </a:rPr>
              <a:t>(классные </a:t>
            </a:r>
            <a:r>
              <a:rPr kumimoji="0" sz="1100" b="0" i="0" u="none" strike="noStrike" kern="1200" cap="none" spc="-1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/>
                <a:ea typeface="+mn-ea"/>
                <a:cs typeface="Bahnschrift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/>
                <a:ea typeface="+mn-ea"/>
                <a:cs typeface="Bahnschrift"/>
              </a:rPr>
              <a:t>руководители,</a:t>
            </a:r>
            <a:r>
              <a:rPr kumimoji="0" sz="1100" b="0" i="0" u="none" strike="noStrike" kern="1200" cap="none" spc="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/>
                <a:ea typeface="+mn-ea"/>
                <a:cs typeface="Bahnschrift"/>
              </a:rPr>
              <a:t> </a:t>
            </a:r>
            <a:r>
              <a:rPr kumimoji="0" sz="11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/>
                <a:ea typeface="+mn-ea"/>
                <a:cs typeface="Bahnschrift"/>
              </a:rPr>
              <a:t>РДДМ,</a:t>
            </a:r>
            <a:r>
              <a:rPr kumimoji="0" sz="1100" b="0" i="0" u="none" strike="noStrike" kern="1200" cap="none" spc="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/>
                <a:ea typeface="+mn-ea"/>
                <a:cs typeface="Bahnschrift"/>
              </a:rPr>
              <a:t> </a:t>
            </a:r>
            <a:r>
              <a:rPr kumimoji="0" sz="11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/>
                <a:ea typeface="+mn-ea"/>
                <a:cs typeface="Bahnschrift"/>
              </a:rPr>
              <a:t>«Разговоры</a:t>
            </a:r>
            <a:r>
              <a:rPr kumimoji="0" sz="1100" b="0" i="0" u="none" strike="noStrike" kern="1200" cap="none" spc="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/>
                <a:ea typeface="+mn-ea"/>
                <a:cs typeface="Bahnschrift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/>
                <a:ea typeface="+mn-ea"/>
                <a:cs typeface="Bahnschrift"/>
              </a:rPr>
              <a:t>о</a:t>
            </a:r>
            <a:r>
              <a:rPr kumimoji="0" sz="1100" b="0" i="0" u="none" strike="noStrike" kern="1200" cap="none" spc="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/>
                <a:ea typeface="+mn-ea"/>
                <a:cs typeface="Bahnschrift"/>
              </a:rPr>
              <a:t> </a:t>
            </a:r>
            <a:r>
              <a:rPr kumimoji="0" sz="11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/>
                <a:ea typeface="+mn-ea"/>
                <a:cs typeface="Bahnschrift"/>
              </a:rPr>
              <a:t>важном»)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"/>
              <a:ea typeface="+mn-ea"/>
              <a:cs typeface="Bahnschrift"/>
            </a:endParaRPr>
          </a:p>
        </p:txBody>
      </p:sp>
      <p:sp>
        <p:nvSpPr>
          <p:cNvPr id="8" name="object 9">
            <a:extLst>
              <a:ext uri="{FF2B5EF4-FFF2-40B4-BE49-F238E27FC236}">
                <a16:creationId xmlns:a16="http://schemas.microsoft.com/office/drawing/2014/main" id="{31AB9DB4-3587-8640-9936-715D4F47CA22}"/>
              </a:ext>
            </a:extLst>
          </p:cNvPr>
          <p:cNvSpPr txBox="1"/>
          <p:nvPr/>
        </p:nvSpPr>
        <p:spPr>
          <a:xfrm>
            <a:off x="7696895" y="3251710"/>
            <a:ext cx="2071513" cy="417422"/>
          </a:xfrm>
          <a:prstGeom prst="rect">
            <a:avLst/>
          </a:prstGeom>
          <a:noFill/>
        </p:spPr>
        <p:txBody>
          <a:bodyPr vert="horz" wrap="square" lIns="0" tIns="47625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21970" marR="152400" lvl="0" indent="-364490" algn="l" defTabSz="914400" rtl="0" eaLnBrk="1" fontAlgn="base" latinLnBrk="0" hangingPunct="1">
              <a:lnSpc>
                <a:spcPct val="100000"/>
              </a:lnSpc>
              <a:spcBef>
                <a:spcPts val="37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/>
                <a:ea typeface="+mn-ea"/>
                <a:cs typeface="Bahnschrift"/>
              </a:rPr>
              <a:t>Работа</a:t>
            </a:r>
            <a:r>
              <a:rPr kumimoji="0" sz="1200" b="0" i="0" u="none" strike="noStrike" kern="1200" cap="none" spc="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/>
                <a:ea typeface="+mn-ea"/>
                <a:cs typeface="Bahnschrif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/>
                <a:ea typeface="+mn-ea"/>
                <a:cs typeface="Bahnschrift"/>
              </a:rPr>
              <a:t>с</a:t>
            </a:r>
            <a:r>
              <a:rPr kumimoji="0" sz="1200" b="0" i="0" u="none" strike="noStrike" kern="1200" cap="none" spc="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/>
                <a:ea typeface="+mn-ea"/>
                <a:cs typeface="Bahnschrift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/>
                <a:ea typeface="+mn-ea"/>
                <a:cs typeface="Bahnschrift"/>
              </a:rPr>
              <a:t>обучающимися</a:t>
            </a:r>
            <a:r>
              <a:rPr kumimoji="0" sz="1200" b="0" i="0" u="none" strike="noStrike" kern="1200" cap="none" spc="1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/>
                <a:ea typeface="+mn-ea"/>
                <a:cs typeface="Bahnschrif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/>
                <a:ea typeface="+mn-ea"/>
                <a:cs typeface="Bahnschrift"/>
              </a:rPr>
              <a:t>с </a:t>
            </a:r>
            <a:r>
              <a:rPr kumimoji="0" sz="1200" b="0" i="0" u="none" strike="noStrike" kern="1200" cap="none" spc="-1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/>
                <a:ea typeface="+mn-ea"/>
                <a:cs typeface="Bahnschrif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/>
                <a:ea typeface="+mn-ea"/>
                <a:cs typeface="Bahnschrift"/>
              </a:rPr>
              <a:t>ОВЗ</a:t>
            </a:r>
            <a:r>
              <a:rPr kumimoji="0" sz="1200" b="0" i="0" u="none" strike="noStrike" kern="1200" cap="none" spc="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/>
                <a:ea typeface="+mn-ea"/>
                <a:cs typeface="Bahnschrift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/>
                <a:ea typeface="+mn-ea"/>
                <a:cs typeface="Bahnschrift"/>
              </a:rPr>
              <a:t>(инклюзия)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"/>
              <a:ea typeface="+mn-ea"/>
              <a:cs typeface="Bahnschrift"/>
            </a:endParaRPr>
          </a:p>
        </p:txBody>
      </p:sp>
      <p:sp>
        <p:nvSpPr>
          <p:cNvPr id="11" name="object 10">
            <a:extLst>
              <a:ext uri="{FF2B5EF4-FFF2-40B4-BE49-F238E27FC236}">
                <a16:creationId xmlns:a16="http://schemas.microsoft.com/office/drawing/2014/main" id="{1CB7FC7E-F84D-A000-89ED-EE57B6CA3883}"/>
              </a:ext>
            </a:extLst>
          </p:cNvPr>
          <p:cNvSpPr txBox="1"/>
          <p:nvPr/>
        </p:nvSpPr>
        <p:spPr>
          <a:xfrm>
            <a:off x="7638226" y="3811018"/>
            <a:ext cx="1969448" cy="231474"/>
          </a:xfrm>
          <a:prstGeom prst="rect">
            <a:avLst/>
          </a:prstGeom>
          <a:noFill/>
        </p:spPr>
        <p:txBody>
          <a:bodyPr vert="horz" wrap="square" lIns="0" tIns="46355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955" marR="0" lvl="0" indent="0" algn="l" defTabSz="914400" rtl="0" eaLnBrk="1" fontAlgn="base" latinLnBrk="0" hangingPunct="1">
              <a:lnSpc>
                <a:spcPct val="100000"/>
              </a:lnSpc>
              <a:spcBef>
                <a:spcPts val="36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/>
                <a:ea typeface="+mn-ea"/>
                <a:cs typeface="Bahnschrift"/>
              </a:rPr>
              <a:t>Цифровая</a:t>
            </a:r>
            <a:r>
              <a:rPr kumimoji="0" sz="1200" b="0" i="0" u="none" strike="noStrike" kern="1200" cap="none" spc="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/>
                <a:ea typeface="+mn-ea"/>
                <a:cs typeface="Bahnschrift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/>
                <a:ea typeface="+mn-ea"/>
                <a:cs typeface="Bahnschrift"/>
              </a:rPr>
              <a:t>грамотность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"/>
              <a:ea typeface="+mn-ea"/>
              <a:cs typeface="Bahnschrift"/>
            </a:endParaRPr>
          </a:p>
        </p:txBody>
      </p:sp>
      <p:sp>
        <p:nvSpPr>
          <p:cNvPr id="12" name="object 11">
            <a:extLst>
              <a:ext uri="{FF2B5EF4-FFF2-40B4-BE49-F238E27FC236}">
                <a16:creationId xmlns:a16="http://schemas.microsoft.com/office/drawing/2014/main" id="{27EA4AC6-9847-18C4-65C5-54DD76785339}"/>
              </a:ext>
            </a:extLst>
          </p:cNvPr>
          <p:cNvSpPr txBox="1"/>
          <p:nvPr/>
        </p:nvSpPr>
        <p:spPr>
          <a:xfrm>
            <a:off x="5869610" y="3273007"/>
            <a:ext cx="1932041" cy="1152239"/>
          </a:xfrm>
          <a:prstGeom prst="rect">
            <a:avLst/>
          </a:prstGeom>
          <a:noFill/>
        </p:spPr>
        <p:txBody>
          <a:bodyPr vert="horz" wrap="square" lIns="0" tIns="43815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34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/>
                <a:ea typeface="+mn-ea"/>
                <a:cs typeface="Bahnschrift"/>
              </a:rPr>
              <a:t>Профессиональное  ориентирование, предпрофессиональная подготовка, п</a:t>
            </a:r>
            <a:r>
              <a:rPr kumimoji="0" sz="1200" b="0" i="0" u="none" strike="noStrike" kern="1200" cap="none" spc="-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/>
                <a:ea typeface="+mn-ea"/>
                <a:cs typeface="Bahnschrift"/>
              </a:rPr>
              <a:t>рофессиональное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"/>
              <a:ea typeface="+mn-ea"/>
              <a:cs typeface="Bahnschrift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/>
                <a:ea typeface="+mn-ea"/>
                <a:cs typeface="Bahnschrift"/>
              </a:rPr>
              <a:t>обучение</a:t>
            </a:r>
            <a:r>
              <a:rPr kumimoji="0" sz="1200" b="0" i="0" u="none" strike="noStrike" kern="1200" cap="none" spc="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/>
                <a:ea typeface="+mn-ea"/>
                <a:cs typeface="Bahnschrift"/>
              </a:rPr>
              <a:t> </a:t>
            </a:r>
            <a:r>
              <a:rPr kumimoji="0" lang="ru-RU" sz="1200" b="0" i="0" u="none" strike="noStrike" kern="1200" cap="none" spc="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/>
                <a:ea typeface="+mn-ea"/>
                <a:cs typeface="Bahnschrift"/>
              </a:rPr>
              <a:t>и образование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"/>
              <a:ea typeface="+mn-ea"/>
              <a:cs typeface="Bahnschrift"/>
            </a:endParaRPr>
          </a:p>
        </p:txBody>
      </p:sp>
      <p:sp>
        <p:nvSpPr>
          <p:cNvPr id="20" name="object 12">
            <a:extLst>
              <a:ext uri="{FF2B5EF4-FFF2-40B4-BE49-F238E27FC236}">
                <a16:creationId xmlns:a16="http://schemas.microsoft.com/office/drawing/2014/main" id="{4A4A876F-C51B-5049-F67E-B885723A4BB8}"/>
              </a:ext>
            </a:extLst>
          </p:cNvPr>
          <p:cNvSpPr txBox="1"/>
          <p:nvPr/>
        </p:nvSpPr>
        <p:spPr>
          <a:xfrm>
            <a:off x="4288728" y="2153363"/>
            <a:ext cx="4879340" cy="800735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73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1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ТИПОВЫ</a:t>
            </a:r>
            <a:r>
              <a:rPr kumimoji="0" sz="1800" b="1" i="0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Е</a:t>
            </a:r>
            <a:r>
              <a:rPr kumimoji="0" sz="1800" b="1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800" b="1" i="0" u="none" strike="noStrike" kern="1200" cap="none" spc="-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ФЕДЕРАЛЬНЫЕ</a:t>
            </a:r>
            <a:r>
              <a:rPr kumimoji="0" sz="1800" b="1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8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ПРО</a:t>
            </a:r>
            <a:r>
              <a:rPr kumimoji="0" sz="1800" b="1" i="0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Г</a:t>
            </a:r>
            <a:r>
              <a:rPr kumimoji="0" sz="1800" b="1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Р</a:t>
            </a:r>
            <a:r>
              <a:rPr kumimoji="0" sz="1800" b="1" i="0" u="none" strike="noStrike" kern="1200" cap="none" spc="-1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АММ</a:t>
            </a:r>
            <a:r>
              <a:rPr kumimoji="0" sz="1800" b="1" i="0" u="none" strike="noStrike" kern="1200" cap="none" spc="-2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Ы</a:t>
            </a:r>
            <a:r>
              <a:rPr kumimoji="0" sz="18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8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ДПО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  <a:p>
            <a:pPr marL="51435" marR="5080" lvl="0" indent="0" algn="l" defTabSz="914400" rtl="0" eaLnBrk="1" fontAlgn="base" latinLnBrk="0" hangingPunct="1">
              <a:lnSpc>
                <a:spcPct val="100000"/>
              </a:lnSpc>
              <a:spcBef>
                <a:spcPts val="42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/>
                <a:ea typeface="+mn-ea"/>
                <a:cs typeface="Bahnschrift"/>
              </a:rPr>
              <a:t>Направления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/>
                <a:ea typeface="+mn-ea"/>
                <a:cs typeface="Bahnschrift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/>
                <a:ea typeface="+mn-ea"/>
                <a:cs typeface="Bahnschrift"/>
              </a:rPr>
              <a:t>профессионального развития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/>
                <a:ea typeface="+mn-ea"/>
                <a:cs typeface="Bahnschrift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/>
                <a:ea typeface="+mn-ea"/>
                <a:cs typeface="Bahnschrift"/>
              </a:rPr>
              <a:t>задаются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/>
                <a:ea typeface="+mn-ea"/>
                <a:cs typeface="Bahnschrift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/>
                <a:ea typeface="+mn-ea"/>
                <a:cs typeface="Bahnschrift"/>
              </a:rPr>
              <a:t>федеральной </a:t>
            </a:r>
            <a:r>
              <a:rPr kumimoji="0" sz="1200" b="0" i="0" u="none" strike="noStrike" kern="1200" cap="none" spc="-1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/>
                <a:ea typeface="+mn-ea"/>
                <a:cs typeface="Bahnschrift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/>
                <a:ea typeface="+mn-ea"/>
                <a:cs typeface="Bahnschrift"/>
              </a:rPr>
              <a:t>повесткой</a:t>
            </a:r>
            <a:r>
              <a:rPr kumimoji="0" sz="1200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/>
                <a:ea typeface="+mn-ea"/>
                <a:cs typeface="Bahnschrif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/>
                <a:ea typeface="+mn-ea"/>
                <a:cs typeface="Bahnschrift"/>
              </a:rPr>
              <a:t>и</a:t>
            </a:r>
            <a:r>
              <a:rPr kumimoji="0" sz="1200" b="0" i="0" u="none" strike="noStrike" kern="1200" cap="none" spc="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/>
                <a:ea typeface="+mn-ea"/>
                <a:cs typeface="Bahnschrift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/>
                <a:ea typeface="+mn-ea"/>
                <a:cs typeface="Bahnschrift"/>
              </a:rPr>
              <a:t>представляются</a:t>
            </a:r>
            <a:r>
              <a:rPr kumimoji="0" sz="1200" b="0" i="0" u="none" strike="noStrike" kern="1200" cap="none" spc="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/>
                <a:ea typeface="+mn-ea"/>
                <a:cs typeface="Bahnschrif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/>
                <a:ea typeface="+mn-ea"/>
                <a:cs typeface="Bahnschrift"/>
              </a:rPr>
              <a:t>в</a:t>
            </a:r>
            <a:r>
              <a:rPr kumimoji="0" sz="1200" b="0" i="0" u="none" strike="noStrike" kern="1200" cap="none" spc="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/>
                <a:ea typeface="+mn-ea"/>
                <a:cs typeface="Bahnschrift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/>
                <a:ea typeface="+mn-ea"/>
                <a:cs typeface="Bahnschrift"/>
              </a:rPr>
              <a:t>соответствии</a:t>
            </a:r>
            <a:r>
              <a:rPr kumimoji="0" sz="1200" b="0" i="0" u="none" strike="noStrike" kern="1200" cap="none" spc="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/>
                <a:ea typeface="+mn-ea"/>
                <a:cs typeface="Bahnschrif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/>
                <a:ea typeface="+mn-ea"/>
                <a:cs typeface="Bahnschrift"/>
              </a:rPr>
              <a:t>с</a:t>
            </a:r>
            <a:r>
              <a:rPr kumimoji="0" sz="1200" b="0" i="0" u="none" strike="noStrike" kern="1200" cap="none" spc="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/>
                <a:ea typeface="+mn-ea"/>
                <a:cs typeface="Bahnschrift"/>
              </a:rPr>
              <a:t> </a:t>
            </a: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/>
                <a:ea typeface="+mn-ea"/>
                <a:cs typeface="Bahnschrift"/>
              </a:rPr>
              <a:t>функционалом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"/>
              <a:ea typeface="+mn-ea"/>
              <a:cs typeface="Bahnschrift"/>
            </a:endParaRPr>
          </a:p>
        </p:txBody>
      </p:sp>
      <p:sp>
        <p:nvSpPr>
          <p:cNvPr id="22" name="object 13">
            <a:extLst>
              <a:ext uri="{FF2B5EF4-FFF2-40B4-BE49-F238E27FC236}">
                <a16:creationId xmlns:a16="http://schemas.microsoft.com/office/drawing/2014/main" id="{F3712FAF-BE31-D2F2-0CDD-4AA8FDACC000}"/>
              </a:ext>
            </a:extLst>
          </p:cNvPr>
          <p:cNvSpPr txBox="1"/>
          <p:nvPr/>
        </p:nvSpPr>
        <p:spPr>
          <a:xfrm>
            <a:off x="347409" y="2279398"/>
            <a:ext cx="2719070" cy="360996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83185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6125" marR="0" lvl="0" indent="0" algn="l" defTabSz="914400" rtl="0" eaLnBrk="1" fontAlgn="base" latinLnBrk="0" hangingPunct="1">
              <a:lnSpc>
                <a:spcPct val="100000"/>
              </a:lnSpc>
              <a:spcBef>
                <a:spcPts val="65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АКАДЕМИЯ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24" name="object 14">
            <a:extLst>
              <a:ext uri="{FF2B5EF4-FFF2-40B4-BE49-F238E27FC236}">
                <a16:creationId xmlns:a16="http://schemas.microsoft.com/office/drawing/2014/main" id="{48478BEF-3683-2B7E-9902-E39D9E6D8BF2}"/>
              </a:ext>
            </a:extLst>
          </p:cNvPr>
          <p:cNvSpPr/>
          <p:nvPr/>
        </p:nvSpPr>
        <p:spPr>
          <a:xfrm>
            <a:off x="345123" y="2776983"/>
            <a:ext cx="2717800" cy="431800"/>
          </a:xfrm>
          <a:custGeom>
            <a:avLst/>
            <a:gdLst/>
            <a:ahLst/>
            <a:cxnLst/>
            <a:rect l="l" t="t" r="r" b="b"/>
            <a:pathLst>
              <a:path w="2717800" h="431800">
                <a:moveTo>
                  <a:pt x="0" y="431291"/>
                </a:moveTo>
                <a:lnTo>
                  <a:pt x="2717291" y="431291"/>
                </a:lnTo>
                <a:lnTo>
                  <a:pt x="2717291" y="0"/>
                </a:lnTo>
                <a:lnTo>
                  <a:pt x="0" y="0"/>
                </a:lnTo>
                <a:lnTo>
                  <a:pt x="0" y="431291"/>
                </a:lnTo>
                <a:close/>
              </a:path>
            </a:pathLst>
          </a:custGeom>
          <a:ln w="28955">
            <a:solidFill>
              <a:srgbClr val="FFC000"/>
            </a:solidFill>
          </a:ln>
        </p:spPr>
        <p:txBody>
          <a:bodyPr wrap="square" lIns="0" tIns="0" rIns="0" bIns="0" rtlCol="0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bject 15">
            <a:extLst>
              <a:ext uri="{FF2B5EF4-FFF2-40B4-BE49-F238E27FC236}">
                <a16:creationId xmlns:a16="http://schemas.microsoft.com/office/drawing/2014/main" id="{04213BA2-5E1E-52D0-F9EB-C64D9FD92CFB}"/>
              </a:ext>
            </a:extLst>
          </p:cNvPr>
          <p:cNvSpPr txBox="1"/>
          <p:nvPr/>
        </p:nvSpPr>
        <p:spPr>
          <a:xfrm>
            <a:off x="423101" y="2808353"/>
            <a:ext cx="2269490" cy="3613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5080" lvl="0" indent="0" algn="l" defTabSz="914400" rtl="0" eaLnBrk="1" fontAlgn="base" latinLnBrk="0" hangingPunct="1">
              <a:lnSpc>
                <a:spcPct val="100000"/>
              </a:lnSpc>
              <a:spcBef>
                <a:spcPts val="10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/>
                <a:ea typeface="+mn-ea"/>
                <a:cs typeface="Bahnschrift"/>
              </a:rPr>
              <a:t>Разработка</a:t>
            </a:r>
            <a:r>
              <a:rPr kumimoji="0" sz="1100" b="0" i="0" u="none" strike="noStrike" kern="1200" cap="none" spc="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/>
                <a:ea typeface="+mn-ea"/>
                <a:cs typeface="Bahnschrift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/>
                <a:ea typeface="+mn-ea"/>
                <a:cs typeface="Bahnschrift"/>
              </a:rPr>
              <a:t>типовой</a:t>
            </a:r>
            <a:r>
              <a:rPr kumimoji="0" sz="1100" b="0" i="0" u="none" strike="noStrike" kern="1200" cap="none" spc="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/>
                <a:ea typeface="+mn-ea"/>
                <a:cs typeface="Bahnschrift"/>
              </a:rPr>
              <a:t> </a:t>
            </a:r>
            <a:r>
              <a:rPr kumimoji="0" sz="11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/>
                <a:ea typeface="+mn-ea"/>
                <a:cs typeface="Bahnschrift"/>
              </a:rPr>
              <a:t>федеральной </a:t>
            </a:r>
            <a:r>
              <a:rPr kumimoji="0" sz="1100" b="0" i="0" u="none" strike="noStrike" kern="1200" cap="none" spc="-1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/>
                <a:ea typeface="+mn-ea"/>
                <a:cs typeface="Bahnschrift"/>
              </a:rPr>
              <a:t> </a:t>
            </a:r>
            <a:r>
              <a:rPr kumimoji="0" sz="11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/>
                <a:ea typeface="+mn-ea"/>
                <a:cs typeface="Bahnschrift"/>
              </a:rPr>
              <a:t>программы</a:t>
            </a:r>
            <a:r>
              <a:rPr kumimoji="0" sz="1100" b="0" i="0" u="none" strike="noStrike" kern="1200" cap="none" spc="1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/>
                <a:ea typeface="+mn-ea"/>
                <a:cs typeface="Bahnschrift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/>
                <a:ea typeface="+mn-ea"/>
                <a:cs typeface="Bahnschrift"/>
              </a:rPr>
              <a:t>и</a:t>
            </a:r>
            <a:r>
              <a:rPr kumimoji="0" sz="1100" b="0" i="0" u="none" strike="noStrike" kern="1200" cap="none" spc="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/>
                <a:ea typeface="+mn-ea"/>
                <a:cs typeface="Bahnschrift"/>
              </a:rPr>
              <a:t> </a:t>
            </a:r>
            <a:r>
              <a:rPr kumimoji="0" sz="11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/>
                <a:ea typeface="+mn-ea"/>
                <a:cs typeface="Bahnschrift"/>
              </a:rPr>
              <a:t>контента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"/>
              <a:ea typeface="+mn-ea"/>
              <a:cs typeface="Bahnschrift"/>
            </a:endParaRPr>
          </a:p>
        </p:txBody>
      </p:sp>
      <p:sp>
        <p:nvSpPr>
          <p:cNvPr id="26" name="object 16">
            <a:extLst>
              <a:ext uri="{FF2B5EF4-FFF2-40B4-BE49-F238E27FC236}">
                <a16:creationId xmlns:a16="http://schemas.microsoft.com/office/drawing/2014/main" id="{1066DB73-76B5-AE0D-8ABB-9969FE02324E}"/>
              </a:ext>
            </a:extLst>
          </p:cNvPr>
          <p:cNvSpPr/>
          <p:nvPr/>
        </p:nvSpPr>
        <p:spPr>
          <a:xfrm>
            <a:off x="344362" y="3559557"/>
            <a:ext cx="2717800" cy="640080"/>
          </a:xfrm>
          <a:custGeom>
            <a:avLst/>
            <a:gdLst/>
            <a:ahLst/>
            <a:cxnLst/>
            <a:rect l="l" t="t" r="r" b="b"/>
            <a:pathLst>
              <a:path w="2717800" h="640079">
                <a:moveTo>
                  <a:pt x="2717291" y="0"/>
                </a:moveTo>
                <a:lnTo>
                  <a:pt x="0" y="0"/>
                </a:lnTo>
                <a:lnTo>
                  <a:pt x="0" y="640079"/>
                </a:lnTo>
                <a:lnTo>
                  <a:pt x="2717291" y="640079"/>
                </a:lnTo>
                <a:lnTo>
                  <a:pt x="271729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object 17">
            <a:extLst>
              <a:ext uri="{FF2B5EF4-FFF2-40B4-BE49-F238E27FC236}">
                <a16:creationId xmlns:a16="http://schemas.microsoft.com/office/drawing/2014/main" id="{8CD4D14D-94EB-571F-9F11-4EA8388CCC61}"/>
              </a:ext>
            </a:extLst>
          </p:cNvPr>
          <p:cNvSpPr txBox="1"/>
          <p:nvPr/>
        </p:nvSpPr>
        <p:spPr>
          <a:xfrm>
            <a:off x="344362" y="3559557"/>
            <a:ext cx="2717800" cy="538609"/>
          </a:xfrm>
          <a:prstGeom prst="rect">
            <a:avLst/>
          </a:prstGeom>
        </p:spPr>
        <p:txBody>
          <a:bodyPr vert="horz" wrap="square" lIns="0" tIns="10668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5930" marR="178435" lvl="0" indent="-269875" algn="l" defTabSz="914400" rtl="0" eaLnBrk="1" fontAlgn="base" latinLnBrk="0" hangingPunct="1">
              <a:lnSpc>
                <a:spcPct val="100000"/>
              </a:lnSpc>
              <a:spcBef>
                <a:spcPts val="84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1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О</a:t>
            </a:r>
            <a:r>
              <a:rPr kumimoji="0" sz="1400" b="1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Б</a:t>
            </a:r>
            <a:r>
              <a:rPr kumimoji="0" sz="1400" b="1" i="0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УЧЕ</a:t>
            </a:r>
            <a:r>
              <a:rPr kumimoji="0" sz="1400" b="1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Н</a:t>
            </a:r>
            <a:r>
              <a:rPr kumimoji="0" sz="1400" b="1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И</a:t>
            </a:r>
            <a:r>
              <a:rPr kumimoji="0" sz="1400" b="1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Е</a:t>
            </a:r>
            <a:r>
              <a:rPr kumimoji="0" sz="1400" b="1" i="0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РЕГИ</a:t>
            </a:r>
            <a:r>
              <a:rPr kumimoji="0" sz="1400" b="1" i="0" u="none" strike="noStrike" kern="1200" cap="none" spc="-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О</a:t>
            </a:r>
            <a:r>
              <a:rPr kumimoji="0" sz="1400" b="1" i="0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Н</a:t>
            </a:r>
            <a:r>
              <a:rPr kumimoji="0" sz="1400" b="1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АЛ</a:t>
            </a:r>
            <a:r>
              <a:rPr kumimoji="0" sz="1400" b="1" i="0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Ь</a:t>
            </a:r>
            <a:r>
              <a:rPr kumimoji="0" sz="1400" b="1" i="0" u="none" strike="noStrike" kern="1200" cap="none" spc="-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Н</a:t>
            </a:r>
            <a:r>
              <a:rPr kumimoji="0" sz="1400" b="1" i="0" u="none" strike="noStrike" kern="120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ЫХ  </a:t>
            </a:r>
            <a:r>
              <a:rPr kumimoji="0" sz="1400" b="1" i="0" u="none" strike="noStrike" kern="1200" cap="none" spc="-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КОМА</a:t>
            </a:r>
            <a:r>
              <a:rPr kumimoji="0" sz="1400" b="1" i="0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Н</a:t>
            </a:r>
            <a:r>
              <a:rPr kumimoji="0" sz="1400" b="1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Д </a:t>
            </a:r>
            <a:r>
              <a:rPr kumimoji="0" sz="1400" b="1" i="0" u="none" strike="noStrike" kern="1200" cap="none" spc="-1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(ТЬЮТО</a:t>
            </a:r>
            <a:r>
              <a:rPr kumimoji="0" sz="1400" b="1" i="0" u="none" strike="noStrike" kern="1200" cap="none" spc="-1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РО</a:t>
            </a:r>
            <a:r>
              <a:rPr kumimoji="0" sz="1400" b="1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В</a:t>
            </a:r>
            <a:r>
              <a:rPr kumimoji="0" sz="1400" b="1" i="0" u="none" strike="noStrike" kern="1200" cap="none" spc="-1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)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28" name="object 18">
            <a:extLst>
              <a:ext uri="{FF2B5EF4-FFF2-40B4-BE49-F238E27FC236}">
                <a16:creationId xmlns:a16="http://schemas.microsoft.com/office/drawing/2014/main" id="{B0F8FCFF-29CD-E481-0F8E-6DD7C0E9FC49}"/>
              </a:ext>
            </a:extLst>
          </p:cNvPr>
          <p:cNvSpPr txBox="1"/>
          <p:nvPr/>
        </p:nvSpPr>
        <p:spPr>
          <a:xfrm>
            <a:off x="347409" y="4992118"/>
            <a:ext cx="2719070" cy="361637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8382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5" marR="0" lvl="0" indent="0" algn="ctr" defTabSz="914400" rtl="0" eaLnBrk="1" fontAlgn="base" latinLnBrk="0" hangingPunct="1">
              <a:lnSpc>
                <a:spcPct val="100000"/>
              </a:lnSpc>
              <a:spcBef>
                <a:spcPts val="66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ТОИПКРО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29" name="object 19">
            <a:extLst>
              <a:ext uri="{FF2B5EF4-FFF2-40B4-BE49-F238E27FC236}">
                <a16:creationId xmlns:a16="http://schemas.microsoft.com/office/drawing/2014/main" id="{F21490D4-3E24-6D0D-9BD4-ECD53AB2B7BC}"/>
              </a:ext>
            </a:extLst>
          </p:cNvPr>
          <p:cNvSpPr txBox="1"/>
          <p:nvPr/>
        </p:nvSpPr>
        <p:spPr>
          <a:xfrm>
            <a:off x="348172" y="5529327"/>
            <a:ext cx="2719070" cy="598882"/>
          </a:xfrm>
          <a:prstGeom prst="rect">
            <a:avLst/>
          </a:prstGeom>
          <a:ln w="28955">
            <a:solidFill>
              <a:srgbClr val="FFC000"/>
            </a:solidFill>
          </a:ln>
        </p:spPr>
        <p:txBody>
          <a:bodyPr vert="horz" wrap="square" lIns="0" tIns="4445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0805" marR="474980" lvl="0" indent="0" algn="l" defTabSz="914400" rtl="0" eaLnBrk="1" fontAlgn="base" latinLnBrk="0" hangingPunct="1">
              <a:lnSpc>
                <a:spcPct val="100000"/>
              </a:lnSpc>
              <a:spcBef>
                <a:spcPts val="35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/>
                <a:ea typeface="+mn-ea"/>
                <a:cs typeface="Bahnschrift"/>
              </a:rPr>
              <a:t>Обучение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/>
                <a:ea typeface="+mn-ea"/>
                <a:cs typeface="Bahnschrift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/>
                <a:ea typeface="+mn-ea"/>
                <a:cs typeface="Bahnschrift"/>
              </a:rPr>
              <a:t>педагогических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/>
                <a:ea typeface="+mn-ea"/>
                <a:cs typeface="Bahnschrift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/>
                <a:ea typeface="+mn-ea"/>
                <a:cs typeface="Bahnschrift"/>
              </a:rPr>
              <a:t>работников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/>
                <a:ea typeface="+mn-ea"/>
                <a:cs typeface="Bahnschrift"/>
              </a:rPr>
              <a:t> и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/>
                <a:ea typeface="+mn-ea"/>
                <a:cs typeface="Bahnschrift"/>
              </a:rPr>
              <a:t>управленческих </a:t>
            </a:r>
            <a:r>
              <a:rPr kumimoji="0" sz="1200" b="0" i="0" u="none" strike="noStrike" kern="1200" cap="none" spc="-1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/>
                <a:ea typeface="+mn-ea"/>
                <a:cs typeface="Bahnschrift"/>
              </a:rPr>
              <a:t> </a:t>
            </a: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/>
                <a:ea typeface="+mn-ea"/>
                <a:cs typeface="Bahnschrift"/>
              </a:rPr>
              <a:t>кадров</a:t>
            </a:r>
            <a:r>
              <a:rPr kumimoji="0" sz="1200" b="0" i="0" u="none" strike="noStrike" kern="1200" cap="none" spc="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/>
                <a:ea typeface="+mn-ea"/>
                <a:cs typeface="Bahnschrift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/>
                <a:ea typeface="+mn-ea"/>
                <a:cs typeface="Bahnschrift"/>
              </a:rPr>
              <a:t>региона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"/>
              <a:ea typeface="+mn-ea"/>
              <a:cs typeface="Bahnschrift"/>
            </a:endParaRPr>
          </a:p>
        </p:txBody>
      </p:sp>
      <p:sp>
        <p:nvSpPr>
          <p:cNvPr id="30" name="object 20">
            <a:extLst>
              <a:ext uri="{FF2B5EF4-FFF2-40B4-BE49-F238E27FC236}">
                <a16:creationId xmlns:a16="http://schemas.microsoft.com/office/drawing/2014/main" id="{9E16DB4D-A259-8906-3AD4-CB37C5DEC577}"/>
              </a:ext>
            </a:extLst>
          </p:cNvPr>
          <p:cNvSpPr txBox="1"/>
          <p:nvPr/>
        </p:nvSpPr>
        <p:spPr>
          <a:xfrm>
            <a:off x="4704779" y="5443278"/>
            <a:ext cx="3858814" cy="512320"/>
          </a:xfrm>
          <a:prstGeom prst="rect">
            <a:avLst/>
          </a:prstGeom>
          <a:solidFill>
            <a:srgbClr val="0E566C"/>
          </a:solidFill>
        </p:spPr>
        <p:txBody>
          <a:bodyPr vert="horz" wrap="square" lIns="0" tIns="83185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" marR="0" lvl="0" indent="0" algn="l" defTabSz="914400" rtl="0" eaLnBrk="1" fontAlgn="base" latinLnBrk="0" hangingPunct="1">
              <a:lnSpc>
                <a:spcPct val="100000"/>
              </a:lnSpc>
              <a:spcBef>
                <a:spcPts val="65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Программы из </a:t>
            </a:r>
            <a:r>
              <a:rPr kumimoji="0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федерального</a:t>
            </a: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реестра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  <a:p>
            <a:pPr marL="91440" marR="0" lvl="0" indent="0" algn="l" defTabSz="914400" rtl="0" eaLnBrk="1" fontAlgn="base" latinLnBrk="0" hangingPunct="1">
              <a:lnSpc>
                <a:spcPct val="100000"/>
              </a:lnSpc>
              <a:spcBef>
                <a:spcPts val="65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31" name="object 21">
            <a:extLst>
              <a:ext uri="{FF2B5EF4-FFF2-40B4-BE49-F238E27FC236}">
                <a16:creationId xmlns:a16="http://schemas.microsoft.com/office/drawing/2014/main" id="{CAA1E81E-568D-C89A-9998-5C44556B2B8F}"/>
              </a:ext>
            </a:extLst>
          </p:cNvPr>
          <p:cNvSpPr txBox="1"/>
          <p:nvPr/>
        </p:nvSpPr>
        <p:spPr>
          <a:xfrm>
            <a:off x="3867246" y="5145390"/>
            <a:ext cx="5866765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9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1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ДПО</a:t>
            </a:r>
            <a:r>
              <a:rPr kumimoji="0" sz="1600" b="1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600" b="1" i="0" u="none" strike="noStrike" kern="1200" cap="none" spc="-1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ПОД</a:t>
            </a:r>
            <a:r>
              <a:rPr kumimoji="0" sz="16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600" b="1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РЕГ</a:t>
            </a:r>
            <a:r>
              <a:rPr kumimoji="0" sz="1600" b="1" i="0" u="none" strike="noStrike" kern="1200" cap="none" spc="-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И</a:t>
            </a:r>
            <a:r>
              <a:rPr kumimoji="0" sz="1600" b="1" i="0" u="none" strike="noStrike" kern="1200" cap="none" spc="-1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ОНА</a:t>
            </a:r>
            <a:r>
              <a:rPr kumimoji="0" sz="1600" b="1" i="0" u="none" strike="noStrike" kern="1200" cap="none" spc="-1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Л</a:t>
            </a:r>
            <a:r>
              <a:rPr kumimoji="0" sz="1600" b="1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Ь</a:t>
            </a:r>
            <a:r>
              <a:rPr kumimoji="0" sz="1600" b="1" i="0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Н</a:t>
            </a:r>
            <a:r>
              <a:rPr kumimoji="0" sz="1600" b="1" i="0" u="none" strike="noStrike" kern="1200" cap="none" spc="-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У</a:t>
            </a:r>
            <a:r>
              <a:rPr kumimoji="0" sz="1600" b="1" i="0" u="none" strike="noStrike" kern="1200" cap="none" spc="-3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Ю</a:t>
            </a:r>
            <a:r>
              <a:rPr kumimoji="0" sz="1600" b="1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600" b="1" i="0" u="none" strike="noStrike" kern="1200" cap="none" spc="-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С</a:t>
            </a:r>
            <a:r>
              <a:rPr kumimoji="0" sz="1600" b="1" i="0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П</a:t>
            </a:r>
            <a:r>
              <a:rPr kumimoji="0" sz="1600" b="1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Е</a:t>
            </a:r>
            <a:r>
              <a:rPr kumimoji="0" sz="1600" b="1" i="0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Ц</a:t>
            </a:r>
            <a:r>
              <a:rPr kumimoji="0" sz="1600" b="1" i="0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И</a:t>
            </a:r>
            <a:r>
              <a:rPr kumimoji="0" sz="16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Ф</a:t>
            </a:r>
            <a:r>
              <a:rPr kumimoji="0" sz="1600" b="1" i="0" u="none" strike="noStrike" kern="1200" cap="none" spc="-1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И</a:t>
            </a:r>
            <a:r>
              <a:rPr kumimoji="0" sz="1600" b="1" i="0" u="none" strike="noStrike" kern="1200" cap="none" spc="-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К</a:t>
            </a:r>
            <a:r>
              <a:rPr kumimoji="0" sz="1600" b="1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У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600" b="1" i="0" u="none" strike="noStrike" kern="1200" cap="none" spc="-1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И</a:t>
            </a:r>
            <a:r>
              <a:rPr kumimoji="0" sz="16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600" b="1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З</a:t>
            </a:r>
            <a:r>
              <a:rPr kumimoji="0" sz="1600" b="1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АДАЧИ</a:t>
            </a:r>
            <a:r>
              <a:rPr kumimoji="0" sz="16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600" b="1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РЕГ</a:t>
            </a:r>
            <a:r>
              <a:rPr kumimoji="0" sz="1600" b="1" i="0" u="none" strike="noStrike" kern="1200" cap="none" spc="-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И</a:t>
            </a:r>
            <a:r>
              <a:rPr kumimoji="0" sz="1600" b="1" i="0" u="none" strike="noStrike" kern="1200" cap="none" spc="-1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ОНА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grpSp>
        <p:nvGrpSpPr>
          <p:cNvPr id="32" name="object 22">
            <a:extLst>
              <a:ext uri="{FF2B5EF4-FFF2-40B4-BE49-F238E27FC236}">
                <a16:creationId xmlns:a16="http://schemas.microsoft.com/office/drawing/2014/main" id="{D04CA10F-D0BE-856C-A8D8-CEEF56418B93}"/>
              </a:ext>
            </a:extLst>
          </p:cNvPr>
          <p:cNvGrpSpPr/>
          <p:nvPr/>
        </p:nvGrpSpPr>
        <p:grpSpPr>
          <a:xfrm>
            <a:off x="830517" y="3132863"/>
            <a:ext cx="1692529" cy="532739"/>
            <a:chOff x="1175003" y="3319297"/>
            <a:chExt cx="1692529" cy="532739"/>
          </a:xfrm>
        </p:grpSpPr>
        <p:pic>
          <p:nvPicPr>
            <p:cNvPr id="46" name="object 23">
              <a:extLst>
                <a:ext uri="{FF2B5EF4-FFF2-40B4-BE49-F238E27FC236}">
                  <a16:creationId xmlns:a16="http://schemas.microsoft.com/office/drawing/2014/main" id="{D9BC1703-7A7A-7204-4893-C133CEF75539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75003" y="3319297"/>
              <a:ext cx="1692529" cy="532739"/>
            </a:xfrm>
            <a:prstGeom prst="rect">
              <a:avLst/>
            </a:prstGeom>
          </p:spPr>
        </p:pic>
        <p:sp>
          <p:nvSpPr>
            <p:cNvPr id="47" name="object 24">
              <a:extLst>
                <a:ext uri="{FF2B5EF4-FFF2-40B4-BE49-F238E27FC236}">
                  <a16:creationId xmlns:a16="http://schemas.microsoft.com/office/drawing/2014/main" id="{8EC3FE3E-D142-C5A4-6BB8-02D2C8C68D88}"/>
                </a:ext>
              </a:extLst>
            </p:cNvPr>
            <p:cNvSpPr/>
            <p:nvPr/>
          </p:nvSpPr>
          <p:spPr>
            <a:xfrm>
              <a:off x="1389887" y="3485387"/>
              <a:ext cx="1344295" cy="184785"/>
            </a:xfrm>
            <a:custGeom>
              <a:avLst/>
              <a:gdLst/>
              <a:ahLst/>
              <a:cxnLst/>
              <a:rect l="l" t="t" r="r" b="b"/>
              <a:pathLst>
                <a:path w="1344295" h="184785">
                  <a:moveTo>
                    <a:pt x="1344168" y="0"/>
                  </a:moveTo>
                  <a:lnTo>
                    <a:pt x="0" y="0"/>
                  </a:lnTo>
                  <a:lnTo>
                    <a:pt x="672084" y="184404"/>
                  </a:lnTo>
                  <a:lnTo>
                    <a:pt x="1344168" y="0"/>
                  </a:lnTo>
                  <a:close/>
                </a:path>
              </a:pathLst>
            </a:custGeom>
            <a:solidFill>
              <a:srgbClr val="0E566C"/>
            </a:solidFill>
          </p:spPr>
          <p:txBody>
            <a:bodyPr wrap="square" lIns="0" tIns="0" rIns="0" bIns="0" rtlCol="0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3" name="object 25">
            <a:extLst>
              <a:ext uri="{FF2B5EF4-FFF2-40B4-BE49-F238E27FC236}">
                <a16:creationId xmlns:a16="http://schemas.microsoft.com/office/drawing/2014/main" id="{19AD8A0F-1813-2C51-3D43-C037EC13EE15}"/>
              </a:ext>
            </a:extLst>
          </p:cNvPr>
          <p:cNvGrpSpPr/>
          <p:nvPr/>
        </p:nvGrpSpPr>
        <p:grpSpPr>
          <a:xfrm>
            <a:off x="815277" y="4581128"/>
            <a:ext cx="1693926" cy="532739"/>
            <a:chOff x="1159763" y="4677181"/>
            <a:chExt cx="1693926" cy="532739"/>
          </a:xfrm>
        </p:grpSpPr>
        <p:pic>
          <p:nvPicPr>
            <p:cNvPr id="44" name="object 26">
              <a:extLst>
                <a:ext uri="{FF2B5EF4-FFF2-40B4-BE49-F238E27FC236}">
                  <a16:creationId xmlns:a16="http://schemas.microsoft.com/office/drawing/2014/main" id="{F63B4DE7-A489-7535-9C30-432DEEB05045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59763" y="4677181"/>
              <a:ext cx="1693926" cy="532739"/>
            </a:xfrm>
            <a:prstGeom prst="rect">
              <a:avLst/>
            </a:prstGeom>
          </p:spPr>
        </p:pic>
        <p:sp>
          <p:nvSpPr>
            <p:cNvPr id="45" name="object 27">
              <a:extLst>
                <a:ext uri="{FF2B5EF4-FFF2-40B4-BE49-F238E27FC236}">
                  <a16:creationId xmlns:a16="http://schemas.microsoft.com/office/drawing/2014/main" id="{6B24F5D9-D68A-F5D9-6D05-C415283AD58F}"/>
                </a:ext>
              </a:extLst>
            </p:cNvPr>
            <p:cNvSpPr/>
            <p:nvPr/>
          </p:nvSpPr>
          <p:spPr>
            <a:xfrm>
              <a:off x="1374647" y="4843272"/>
              <a:ext cx="1346200" cy="184785"/>
            </a:xfrm>
            <a:custGeom>
              <a:avLst/>
              <a:gdLst/>
              <a:ahLst/>
              <a:cxnLst/>
              <a:rect l="l" t="t" r="r" b="b"/>
              <a:pathLst>
                <a:path w="1346200" h="184785">
                  <a:moveTo>
                    <a:pt x="1345692" y="0"/>
                  </a:moveTo>
                  <a:lnTo>
                    <a:pt x="0" y="0"/>
                  </a:lnTo>
                  <a:lnTo>
                    <a:pt x="672846" y="184403"/>
                  </a:lnTo>
                  <a:lnTo>
                    <a:pt x="1345692" y="0"/>
                  </a:lnTo>
                  <a:close/>
                </a:path>
              </a:pathLst>
            </a:custGeom>
            <a:solidFill>
              <a:srgbClr val="0E566C"/>
            </a:solidFill>
          </p:spPr>
          <p:txBody>
            <a:bodyPr wrap="square" lIns="0" tIns="0" rIns="0" bIns="0" rtlCol="0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4" name="object 28">
            <a:extLst>
              <a:ext uri="{FF2B5EF4-FFF2-40B4-BE49-F238E27FC236}">
                <a16:creationId xmlns:a16="http://schemas.microsoft.com/office/drawing/2014/main" id="{576CE8CD-9B62-462B-C084-4931A29CA96B}"/>
              </a:ext>
            </a:extLst>
          </p:cNvPr>
          <p:cNvSpPr txBox="1"/>
          <p:nvPr/>
        </p:nvSpPr>
        <p:spPr>
          <a:xfrm>
            <a:off x="7464152" y="4167633"/>
            <a:ext cx="1969448" cy="231474"/>
          </a:xfrm>
          <a:prstGeom prst="rect">
            <a:avLst/>
          </a:prstGeom>
          <a:noFill/>
        </p:spPr>
        <p:txBody>
          <a:bodyPr vert="horz" wrap="square" lIns="0" tIns="46355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72465" marR="0" lvl="0" indent="0" algn="l" defTabSz="914400" rtl="0" eaLnBrk="1" fontAlgn="base" latinLnBrk="0" hangingPunct="1">
              <a:lnSpc>
                <a:spcPct val="100000"/>
              </a:lnSpc>
              <a:spcBef>
                <a:spcPts val="36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/>
                <a:ea typeface="+mn-ea"/>
                <a:cs typeface="Bahnschrift"/>
              </a:rPr>
              <a:t>Управление</a:t>
            </a:r>
            <a:r>
              <a:rPr kumimoji="0" lang="ru-RU" sz="1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/>
                <a:ea typeface="+mn-ea"/>
                <a:cs typeface="Bahnschrift"/>
              </a:rPr>
              <a:t> ОО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"/>
              <a:ea typeface="+mn-ea"/>
              <a:cs typeface="Bahnschrift"/>
            </a:endParaRPr>
          </a:p>
        </p:txBody>
      </p:sp>
      <p:sp>
        <p:nvSpPr>
          <p:cNvPr id="43" name="object 32">
            <a:extLst>
              <a:ext uri="{FF2B5EF4-FFF2-40B4-BE49-F238E27FC236}">
                <a16:creationId xmlns:a16="http://schemas.microsoft.com/office/drawing/2014/main" id="{E28A7620-DC64-E688-798C-917DFBAA61AD}"/>
              </a:ext>
            </a:extLst>
          </p:cNvPr>
          <p:cNvSpPr/>
          <p:nvPr/>
        </p:nvSpPr>
        <p:spPr>
          <a:xfrm>
            <a:off x="10188649" y="3112689"/>
            <a:ext cx="1932041" cy="1452708"/>
          </a:xfrm>
          <a:custGeom>
            <a:avLst/>
            <a:gdLst/>
            <a:ahLst/>
            <a:cxnLst/>
            <a:rect l="l" t="t" r="r" b="b"/>
            <a:pathLst>
              <a:path w="1556384" h="2308860">
                <a:moveTo>
                  <a:pt x="1556003" y="0"/>
                </a:moveTo>
                <a:lnTo>
                  <a:pt x="0" y="0"/>
                </a:lnTo>
                <a:lnTo>
                  <a:pt x="0" y="2308860"/>
                </a:lnTo>
                <a:lnTo>
                  <a:pt x="1556003" y="2308860"/>
                </a:lnTo>
                <a:lnTo>
                  <a:pt x="1556003" y="0"/>
                </a:lnTo>
                <a:close/>
              </a:path>
            </a:pathLst>
          </a:custGeom>
          <a:solidFill>
            <a:srgbClr val="0E566C"/>
          </a:solidFill>
        </p:spPr>
        <p:txBody>
          <a:bodyPr wrap="square" lIns="0" tIns="0" rIns="0" bIns="0" rtlCol="0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object 33">
            <a:extLst>
              <a:ext uri="{FF2B5EF4-FFF2-40B4-BE49-F238E27FC236}">
                <a16:creationId xmlns:a16="http://schemas.microsoft.com/office/drawing/2014/main" id="{928126F8-E36A-809A-EF54-FB68B188C9FE}"/>
              </a:ext>
            </a:extLst>
          </p:cNvPr>
          <p:cNvSpPr txBox="1"/>
          <p:nvPr/>
        </p:nvSpPr>
        <p:spPr>
          <a:xfrm>
            <a:off x="10225894" y="3366455"/>
            <a:ext cx="1941511" cy="74571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9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УНИКАЛЬНЫЕ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270" marR="0" lvl="0" indent="0" algn="ctr" defTabSz="914400" rtl="0" eaLnBrk="1" fontAlgn="base" latinLnBrk="0" hangingPunct="1">
              <a:lnSpc>
                <a:spcPts val="192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РЕГИОНАЛЬНЫЕ </a:t>
            </a: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ПРОГРАММЫ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object 34">
            <a:extLst>
              <a:ext uri="{FF2B5EF4-FFF2-40B4-BE49-F238E27FC236}">
                <a16:creationId xmlns:a16="http://schemas.microsoft.com/office/drawing/2014/main" id="{51F1FA43-75AE-5E5A-F1AF-87CABE587E88}"/>
              </a:ext>
            </a:extLst>
          </p:cNvPr>
          <p:cNvSpPr txBox="1"/>
          <p:nvPr/>
        </p:nvSpPr>
        <p:spPr>
          <a:xfrm>
            <a:off x="358840" y="4259836"/>
            <a:ext cx="2719070" cy="405238"/>
          </a:xfrm>
          <a:prstGeom prst="rect">
            <a:avLst/>
          </a:prstGeom>
          <a:ln w="28955">
            <a:solidFill>
              <a:srgbClr val="FFC000"/>
            </a:solidFill>
          </a:ln>
        </p:spPr>
        <p:txBody>
          <a:bodyPr vert="horz" wrap="square" lIns="0" tIns="45719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0805" marR="0" lvl="0" indent="0" algn="l" defTabSz="914400" rtl="0" eaLnBrk="1" fontAlgn="base" latinLnBrk="0" hangingPunct="1">
              <a:lnSpc>
                <a:spcPct val="100000"/>
              </a:lnSpc>
              <a:spcBef>
                <a:spcPts val="359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/>
                <a:ea typeface="+mn-ea"/>
                <a:cs typeface="Bahnschrift"/>
              </a:rPr>
              <a:t>Передача</a:t>
            </a:r>
            <a:r>
              <a:rPr kumimoji="0" sz="1000" b="0" i="0" u="none" strike="noStrike" kern="1200" cap="none" spc="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/>
                <a:ea typeface="+mn-ea"/>
                <a:cs typeface="Bahnschrift"/>
              </a:rPr>
              <a:t> </a:t>
            </a:r>
            <a:r>
              <a:rPr kumimoji="0" sz="1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/>
                <a:ea typeface="+mn-ea"/>
                <a:cs typeface="Bahnschrift"/>
              </a:rPr>
              <a:t>программ</a:t>
            </a:r>
            <a:r>
              <a:rPr kumimoji="0" sz="1000" b="0" i="0" u="none" strike="noStrike" kern="1200" cap="none" spc="1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/>
                <a:ea typeface="+mn-ea"/>
                <a:cs typeface="Bahnschrift"/>
              </a:rPr>
              <a:t> </a:t>
            </a: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/>
                <a:ea typeface="+mn-ea"/>
                <a:cs typeface="Bahnschrift"/>
              </a:rPr>
              <a:t>и</a:t>
            </a:r>
            <a:r>
              <a:rPr kumimoji="0" sz="1000" b="0" i="0" u="none" strike="noStrike" kern="1200" cap="none" spc="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/>
                <a:ea typeface="+mn-ea"/>
                <a:cs typeface="Bahnschrift"/>
              </a:rPr>
              <a:t> </a:t>
            </a: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/>
                <a:ea typeface="+mn-ea"/>
                <a:cs typeface="Bahnschrift"/>
              </a:rPr>
              <a:t>контента</a:t>
            </a:r>
            <a:r>
              <a:rPr kumimoji="0" sz="1000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/>
                <a:ea typeface="+mn-ea"/>
                <a:cs typeface="Bahnschrift"/>
              </a:rPr>
              <a:t> </a:t>
            </a: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/>
                <a:ea typeface="+mn-ea"/>
                <a:cs typeface="Bahnschrift"/>
              </a:rPr>
              <a:t>в</a:t>
            </a:r>
            <a:r>
              <a:rPr kumimoji="0" sz="1000" b="0" i="0" u="none" strike="noStrike" kern="1200" cap="none" spc="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/>
                <a:ea typeface="+mn-ea"/>
                <a:cs typeface="Bahnschrift"/>
              </a:rPr>
              <a:t> </a:t>
            </a:r>
            <a:r>
              <a:rPr kumimoji="0" sz="1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/>
                <a:ea typeface="+mn-ea"/>
                <a:cs typeface="Bahnschrift"/>
              </a:rPr>
              <a:t>ИРО</a:t>
            </a:r>
            <a:endParaRPr kumimoji="0" lang="ru-RU" sz="1000" b="0" i="0" u="none" strike="noStrike" kern="1200" cap="none" spc="-1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"/>
              <a:ea typeface="+mn-ea"/>
              <a:cs typeface="Bahnschrift"/>
            </a:endParaRPr>
          </a:p>
          <a:p>
            <a:pPr marL="90805" marR="0" lvl="0" indent="0" algn="l" defTabSz="914400" rtl="0" eaLnBrk="1" fontAlgn="base" latinLnBrk="0" hangingPunct="1">
              <a:lnSpc>
                <a:spcPct val="100000"/>
              </a:lnSpc>
              <a:spcBef>
                <a:spcPts val="359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"/>
              <a:ea typeface="+mn-ea"/>
              <a:cs typeface="Bahnschrift"/>
            </a:endParaRPr>
          </a:p>
        </p:txBody>
      </p:sp>
      <p:sp>
        <p:nvSpPr>
          <p:cNvPr id="38" name="object 35">
            <a:extLst>
              <a:ext uri="{FF2B5EF4-FFF2-40B4-BE49-F238E27FC236}">
                <a16:creationId xmlns:a16="http://schemas.microsoft.com/office/drawing/2014/main" id="{50DAE2B8-4ACC-7E71-4D6B-3A925FCB04F5}"/>
              </a:ext>
            </a:extLst>
          </p:cNvPr>
          <p:cNvSpPr txBox="1"/>
          <p:nvPr/>
        </p:nvSpPr>
        <p:spPr>
          <a:xfrm>
            <a:off x="9780878" y="3213102"/>
            <a:ext cx="29972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1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+</a:t>
            </a:r>
            <a:endParaRPr kumimoji="0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Cambria"/>
            </a:endParaRPr>
          </a:p>
        </p:txBody>
      </p:sp>
      <p:sp>
        <p:nvSpPr>
          <p:cNvPr id="40" name="object 37">
            <a:extLst>
              <a:ext uri="{FF2B5EF4-FFF2-40B4-BE49-F238E27FC236}">
                <a16:creationId xmlns:a16="http://schemas.microsoft.com/office/drawing/2014/main" id="{D58DB967-4DF0-AB74-D46A-803D1E673926}"/>
              </a:ext>
            </a:extLst>
          </p:cNvPr>
          <p:cNvSpPr txBox="1"/>
          <p:nvPr/>
        </p:nvSpPr>
        <p:spPr>
          <a:xfrm>
            <a:off x="3145041" y="1463770"/>
            <a:ext cx="6779183" cy="528350"/>
          </a:xfrm>
          <a:prstGeom prst="rect">
            <a:avLst/>
          </a:prstGeom>
          <a:solidFill>
            <a:srgbClr val="0E566C"/>
          </a:solidFill>
        </p:spPr>
        <p:txBody>
          <a:bodyPr vert="horz" wrap="square" lIns="0" tIns="6350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01930" marR="0" lvl="0" indent="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КАСКАДНАЯ</a:t>
            </a:r>
            <a:r>
              <a:rPr kumimoji="0" sz="1800" b="1" i="0" u="none" strike="noStrike" kern="1200" cap="none" spc="16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sz="1800" b="1" i="0" u="none" strike="noStrike" kern="1200" cap="none" spc="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МОДЕЛЬ</a:t>
            </a:r>
            <a:r>
              <a:rPr kumimoji="0" sz="1800" b="1" i="0" u="none" strike="noStrike" kern="1200" cap="none" spc="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ПОВЫШЕНИЯ</a:t>
            </a:r>
            <a:r>
              <a:rPr kumimoji="0" sz="1800" b="1" i="0" u="none" strike="noStrike" kern="1200" cap="none" spc="16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КВАЛИФИКАЦИИ</a:t>
            </a:r>
            <a:endParaRPr kumimoji="0" lang="ru-RU" sz="1800" b="1" i="0" u="none" strike="noStrike" kern="1200" cap="none" spc="-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01930" marR="0" lvl="0" indent="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43E5FBB3-BACD-E6A2-CDE3-DCCE9BD026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68275" y="104775"/>
            <a:ext cx="12360275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Особенности реализации программ дополнительного профессионального образования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BA856D-F90A-3B20-A9DC-28CF743D3C4A}"/>
              </a:ext>
            </a:extLst>
          </p:cNvPr>
          <p:cNvSpPr txBox="1"/>
          <p:nvPr/>
        </p:nvSpPr>
        <p:spPr>
          <a:xfrm>
            <a:off x="6011862" y="4723805"/>
            <a:ext cx="15945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70%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E9D3AE-EC7A-02AA-2F29-455A82C60F40}"/>
              </a:ext>
            </a:extLst>
          </p:cNvPr>
          <p:cNvSpPr txBox="1"/>
          <p:nvPr/>
        </p:nvSpPr>
        <p:spPr>
          <a:xfrm>
            <a:off x="10597458" y="4745037"/>
            <a:ext cx="15945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30%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6DDF77F-B5E0-1EBA-9B9D-8FC8B8F05E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9317" y="4448656"/>
            <a:ext cx="1694835" cy="536494"/>
          </a:xfrm>
          <a:prstGeom prst="rect">
            <a:avLst/>
          </a:prstGeom>
        </p:spPr>
      </p:pic>
      <p:grpSp>
        <p:nvGrpSpPr>
          <p:cNvPr id="16" name="object 25">
            <a:extLst>
              <a:ext uri="{FF2B5EF4-FFF2-40B4-BE49-F238E27FC236}">
                <a16:creationId xmlns:a16="http://schemas.microsoft.com/office/drawing/2014/main" id="{EBE03F1E-7471-2AAA-46A0-21A5D05DFE75}"/>
              </a:ext>
            </a:extLst>
          </p:cNvPr>
          <p:cNvGrpSpPr/>
          <p:nvPr/>
        </p:nvGrpSpPr>
        <p:grpSpPr>
          <a:xfrm>
            <a:off x="10369955" y="4436607"/>
            <a:ext cx="1693926" cy="532739"/>
            <a:chOff x="1159763" y="4677181"/>
            <a:chExt cx="1693926" cy="532739"/>
          </a:xfrm>
        </p:grpSpPr>
        <p:pic>
          <p:nvPicPr>
            <p:cNvPr id="17" name="object 26">
              <a:extLst>
                <a:ext uri="{FF2B5EF4-FFF2-40B4-BE49-F238E27FC236}">
                  <a16:creationId xmlns:a16="http://schemas.microsoft.com/office/drawing/2014/main" id="{E3E528DF-3F46-49BF-04EF-A956D5E302AC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59763" y="4677181"/>
              <a:ext cx="1693926" cy="532739"/>
            </a:xfrm>
            <a:prstGeom prst="rect">
              <a:avLst/>
            </a:prstGeom>
          </p:spPr>
        </p:pic>
        <p:sp>
          <p:nvSpPr>
            <p:cNvPr id="18" name="object 27">
              <a:extLst>
                <a:ext uri="{FF2B5EF4-FFF2-40B4-BE49-F238E27FC236}">
                  <a16:creationId xmlns:a16="http://schemas.microsoft.com/office/drawing/2014/main" id="{35A7FE2B-691A-C79B-9E88-AA33D4F3518A}"/>
                </a:ext>
              </a:extLst>
            </p:cNvPr>
            <p:cNvSpPr/>
            <p:nvPr/>
          </p:nvSpPr>
          <p:spPr>
            <a:xfrm>
              <a:off x="1374647" y="4843272"/>
              <a:ext cx="1346200" cy="184785"/>
            </a:xfrm>
            <a:custGeom>
              <a:avLst/>
              <a:gdLst/>
              <a:ahLst/>
              <a:cxnLst/>
              <a:rect l="l" t="t" r="r" b="b"/>
              <a:pathLst>
                <a:path w="1346200" h="184785">
                  <a:moveTo>
                    <a:pt x="1345692" y="0"/>
                  </a:moveTo>
                  <a:lnTo>
                    <a:pt x="0" y="0"/>
                  </a:lnTo>
                  <a:lnTo>
                    <a:pt x="672846" y="184403"/>
                  </a:lnTo>
                  <a:lnTo>
                    <a:pt x="1345692" y="0"/>
                  </a:lnTo>
                  <a:close/>
                </a:path>
              </a:pathLst>
            </a:custGeom>
            <a:solidFill>
              <a:srgbClr val="0E566C"/>
            </a:solidFill>
          </p:spPr>
          <p:txBody>
            <a:bodyPr wrap="square" lIns="0" tIns="0" rIns="0" bIns="0" rtlCol="0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B529FD1F-3693-A46A-CE20-9D58A7057B0F}"/>
              </a:ext>
            </a:extLst>
          </p:cNvPr>
          <p:cNvSpPr/>
          <p:nvPr/>
        </p:nvSpPr>
        <p:spPr>
          <a:xfrm>
            <a:off x="491431" y="6263654"/>
            <a:ext cx="2379751" cy="57626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Рисунок 4">
            <a:extLst>
              <a:ext uri="{FF2B5EF4-FFF2-40B4-BE49-F238E27FC236}">
                <a16:creationId xmlns:a16="http://schemas.microsoft.com/office/drawing/2014/main" id="{E3DC2EA2-49BA-B5AB-9F17-EBA422C7D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5967" y="6263654"/>
            <a:ext cx="2315307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16">
            <a:extLst>
              <a:ext uri="{FF2B5EF4-FFF2-40B4-BE49-F238E27FC236}">
                <a16:creationId xmlns:a16="http://schemas.microsoft.com/office/drawing/2014/main" id="{1F541A44-667D-632F-F783-9B69D54D5C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655" y="6263654"/>
            <a:ext cx="246650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Институт стратегии развития образования РАО</a:t>
            </a:r>
          </a:p>
        </p:txBody>
      </p:sp>
      <p:sp>
        <p:nvSpPr>
          <p:cNvPr id="35" name="TextBox 138">
            <a:extLst>
              <a:ext uri="{FF2B5EF4-FFF2-40B4-BE49-F238E27FC236}">
                <a16:creationId xmlns:a16="http://schemas.microsoft.com/office/drawing/2014/main" id="{57283E14-93F4-0070-21A8-8323AF6CC9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7935" y="6227479"/>
            <a:ext cx="292204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Академия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Минпросвещения</a:t>
            </a:r>
            <a:r>
              <a:rPr kumimoji="0" lang="ru-RU" alt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России</a:t>
            </a:r>
          </a:p>
        </p:txBody>
      </p:sp>
      <p:sp>
        <p:nvSpPr>
          <p:cNvPr id="39" name="TextBox 22">
            <a:extLst>
              <a:ext uri="{FF2B5EF4-FFF2-40B4-BE49-F238E27FC236}">
                <a16:creationId xmlns:a16="http://schemas.microsoft.com/office/drawing/2014/main" id="{E8ADEDF7-A6EC-BCC6-F51B-DF2830229C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3919" y="6249367"/>
            <a:ext cx="6667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40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+</a:t>
            </a: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80C096D9-AA59-89D3-ED5B-078AFE81DFEC}"/>
              </a:ext>
            </a:extLst>
          </p:cNvPr>
          <p:cNvSpPr/>
          <p:nvPr/>
        </p:nvSpPr>
        <p:spPr>
          <a:xfrm>
            <a:off x="5951984" y="6246192"/>
            <a:ext cx="2886711" cy="57626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TextBox 16">
            <a:extLst>
              <a:ext uri="{FF2B5EF4-FFF2-40B4-BE49-F238E27FC236}">
                <a16:creationId xmlns:a16="http://schemas.microsoft.com/office/drawing/2014/main" id="{107ECD0C-7641-0A5F-AF15-C05F71333D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1219" y="6278720"/>
            <a:ext cx="282654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Институт изучения детства, семьи и воспитания РАО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A42D51E-17E2-5903-58ED-CDFA3CBE87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9936" y="6159673"/>
            <a:ext cx="6667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4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+</a:t>
            </a:r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920B322F-FCA5-ED2F-8476-7B7D5AD9E9E0}"/>
              </a:ext>
            </a:extLst>
          </p:cNvPr>
          <p:cNvSpPr/>
          <p:nvPr/>
        </p:nvSpPr>
        <p:spPr>
          <a:xfrm>
            <a:off x="9264352" y="6207512"/>
            <a:ext cx="2300037" cy="57626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TextBox 16">
            <a:extLst>
              <a:ext uri="{FF2B5EF4-FFF2-40B4-BE49-F238E27FC236}">
                <a16:creationId xmlns:a16="http://schemas.microsoft.com/office/drawing/2014/main" id="{A8F1FE7A-6350-8EBC-9520-67B813CBEE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39014" y="6265009"/>
            <a:ext cx="2702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Институт развития проф. образования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26E0735-1B48-C3E8-94F1-A50EC3F5D2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2304" y="6120993"/>
            <a:ext cx="6667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4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2841075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12192000" cy="869950"/>
          </a:xfrm>
          <a:prstGeom prst="rect">
            <a:avLst/>
          </a:prstGeom>
          <a:solidFill>
            <a:srgbClr val="0E566C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ct val="4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 flipV="1">
            <a:off x="-1" y="765171"/>
            <a:ext cx="12144673" cy="2880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0" y="116632"/>
            <a:ext cx="12432703" cy="5071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Актуальные направления реализации программ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C1D2776-2A5F-2B36-5912-BAA5FFAAC5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13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12192000" cy="869950"/>
          </a:xfrm>
          <a:prstGeom prst="rect">
            <a:avLst/>
          </a:prstGeom>
          <a:solidFill>
            <a:srgbClr val="0E566C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ct val="4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 flipV="1">
            <a:off x="-1" y="765171"/>
            <a:ext cx="12144673" cy="2880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0" y="116632"/>
            <a:ext cx="12432703" cy="5071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Актуальные направления реализации программ повышения квалификации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510100B3-A164-9FA8-619D-04907B1474B8}"/>
              </a:ext>
            </a:extLst>
          </p:cNvPr>
          <p:cNvSpPr/>
          <p:nvPr/>
        </p:nvSpPr>
        <p:spPr>
          <a:xfrm>
            <a:off x="154526" y="896832"/>
            <a:ext cx="2856600" cy="1901478"/>
          </a:xfrm>
          <a:prstGeom prst="rect">
            <a:avLst/>
          </a:prstGeom>
          <a:solidFill>
            <a:srgbClr val="41B3D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CB9BA055-740A-BB1E-5225-4908153F82DA}"/>
              </a:ext>
            </a:extLst>
          </p:cNvPr>
          <p:cNvSpPr/>
          <p:nvPr/>
        </p:nvSpPr>
        <p:spPr>
          <a:xfrm>
            <a:off x="3147657" y="908788"/>
            <a:ext cx="2856600" cy="1901478"/>
          </a:xfrm>
          <a:prstGeom prst="rect">
            <a:avLst/>
          </a:prstGeom>
          <a:solidFill>
            <a:srgbClr val="F1F7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7A2BE879-7C5B-4475-1CA4-245CDFFB949A}"/>
              </a:ext>
            </a:extLst>
          </p:cNvPr>
          <p:cNvSpPr/>
          <p:nvPr/>
        </p:nvSpPr>
        <p:spPr>
          <a:xfrm>
            <a:off x="6150925" y="909741"/>
            <a:ext cx="2856600" cy="1901478"/>
          </a:xfrm>
          <a:prstGeom prst="rect">
            <a:avLst/>
          </a:prstGeom>
          <a:solidFill>
            <a:srgbClr val="41B3D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26907853-FFBF-782C-2914-CE0E578FD842}"/>
              </a:ext>
            </a:extLst>
          </p:cNvPr>
          <p:cNvSpPr/>
          <p:nvPr/>
        </p:nvSpPr>
        <p:spPr>
          <a:xfrm>
            <a:off x="9144056" y="921697"/>
            <a:ext cx="2856600" cy="1901478"/>
          </a:xfrm>
          <a:prstGeom prst="rect">
            <a:avLst/>
          </a:prstGeom>
          <a:solidFill>
            <a:srgbClr val="F1F7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4F465770-4D7A-095C-537C-06DFA99C476A}"/>
              </a:ext>
            </a:extLst>
          </p:cNvPr>
          <p:cNvSpPr/>
          <p:nvPr/>
        </p:nvSpPr>
        <p:spPr>
          <a:xfrm>
            <a:off x="154526" y="2940788"/>
            <a:ext cx="2856600" cy="1901478"/>
          </a:xfrm>
          <a:prstGeom prst="rect">
            <a:avLst/>
          </a:prstGeom>
          <a:solidFill>
            <a:srgbClr val="F1F7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CDB45EC7-9B16-A0C3-6552-B1E3A0C23618}"/>
              </a:ext>
            </a:extLst>
          </p:cNvPr>
          <p:cNvSpPr/>
          <p:nvPr/>
        </p:nvSpPr>
        <p:spPr>
          <a:xfrm>
            <a:off x="3157794" y="2941741"/>
            <a:ext cx="2856600" cy="1901478"/>
          </a:xfrm>
          <a:prstGeom prst="rect">
            <a:avLst/>
          </a:prstGeom>
          <a:solidFill>
            <a:srgbClr val="41B3D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4FA1F3B5-B4F6-5146-7FD5-D4E916BEA950}"/>
              </a:ext>
            </a:extLst>
          </p:cNvPr>
          <p:cNvSpPr/>
          <p:nvPr/>
        </p:nvSpPr>
        <p:spPr>
          <a:xfrm>
            <a:off x="6168008" y="2952178"/>
            <a:ext cx="2856600" cy="1901478"/>
          </a:xfrm>
          <a:prstGeom prst="rect">
            <a:avLst/>
          </a:prstGeom>
          <a:solidFill>
            <a:srgbClr val="F1F7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9A7B3D69-F513-E1C9-82E3-D70E74919C9A}"/>
              </a:ext>
            </a:extLst>
          </p:cNvPr>
          <p:cNvSpPr/>
          <p:nvPr/>
        </p:nvSpPr>
        <p:spPr>
          <a:xfrm>
            <a:off x="9171276" y="2953131"/>
            <a:ext cx="2856600" cy="1901478"/>
          </a:xfrm>
          <a:prstGeom prst="rect">
            <a:avLst/>
          </a:prstGeom>
          <a:solidFill>
            <a:srgbClr val="41B3D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D0FDC8F-6C21-0307-BAE7-2AC5C73A2717}"/>
              </a:ext>
            </a:extLst>
          </p:cNvPr>
          <p:cNvSpPr txBox="1"/>
          <p:nvPr/>
        </p:nvSpPr>
        <p:spPr>
          <a:xfrm>
            <a:off x="281868" y="966276"/>
            <a:ext cx="253205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Реализация  требований обновленных ФГОС, актуализация содержания учебного предмета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19116E8-1610-37C6-7322-1C72BEADC96B}"/>
              </a:ext>
            </a:extLst>
          </p:cNvPr>
          <p:cNvSpPr txBox="1"/>
          <p:nvPr/>
        </p:nvSpPr>
        <p:spPr>
          <a:xfrm>
            <a:off x="3108325" y="1145243"/>
            <a:ext cx="298767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Формирование и развитие функциональной грамотности обучающихся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EB3ED81-FAA2-461F-5634-7B9D49138D09}"/>
              </a:ext>
            </a:extLst>
          </p:cNvPr>
          <p:cNvSpPr txBox="1"/>
          <p:nvPr/>
        </p:nvSpPr>
        <p:spPr>
          <a:xfrm>
            <a:off x="-73637" y="3319119"/>
            <a:ext cx="32087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Воспитание  в образовательной организации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3B69F84-1EDF-4B91-F1EB-6619174870FB}"/>
              </a:ext>
            </a:extLst>
          </p:cNvPr>
          <p:cNvSpPr txBox="1"/>
          <p:nvPr/>
        </p:nvSpPr>
        <p:spPr>
          <a:xfrm>
            <a:off x="9012980" y="1042479"/>
            <a:ext cx="298767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Здоровьесберегающие  технологии и информационная безопасность обучающихся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9E09D05-CCC8-D212-C9BA-F1AF731C535B}"/>
              </a:ext>
            </a:extLst>
          </p:cNvPr>
          <p:cNvSpPr txBox="1"/>
          <p:nvPr/>
        </p:nvSpPr>
        <p:spPr>
          <a:xfrm>
            <a:off x="6163737" y="836712"/>
            <a:ext cx="282083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Цифровизация  образования, применение в образовательном процессе высокотехнологичного оборудования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DDB6889-0ABD-3470-0081-34E963EE2ED9}"/>
              </a:ext>
            </a:extLst>
          </p:cNvPr>
          <p:cNvSpPr txBox="1"/>
          <p:nvPr/>
        </p:nvSpPr>
        <p:spPr>
          <a:xfrm>
            <a:off x="3247074" y="3291362"/>
            <a:ext cx="260623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Методическое  сопровождение, наставничество,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тьюторство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21F3278-0FDB-430D-D273-1B76B82FFE4E}"/>
              </a:ext>
            </a:extLst>
          </p:cNvPr>
          <p:cNvSpPr txBox="1"/>
          <p:nvPr/>
        </p:nvSpPr>
        <p:spPr>
          <a:xfrm>
            <a:off x="9265733" y="3291361"/>
            <a:ext cx="260623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Управление качеством образования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323BAA8-9266-379A-8623-DE386B0973AD}"/>
              </a:ext>
            </a:extLst>
          </p:cNvPr>
          <p:cNvSpPr txBox="1"/>
          <p:nvPr/>
        </p:nvSpPr>
        <p:spPr>
          <a:xfrm>
            <a:off x="6205945" y="3550956"/>
            <a:ext cx="26263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Инклюзивное  образование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2376C75-7E66-BB1D-2607-314392F84E7A}"/>
              </a:ext>
            </a:extLst>
          </p:cNvPr>
          <p:cNvSpPr/>
          <p:nvPr/>
        </p:nvSpPr>
        <p:spPr>
          <a:xfrm>
            <a:off x="150950" y="4929280"/>
            <a:ext cx="2856600" cy="1901478"/>
          </a:xfrm>
          <a:prstGeom prst="rect">
            <a:avLst/>
          </a:prstGeom>
          <a:solidFill>
            <a:srgbClr val="41B3D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2F1F25A-EC6B-ABAD-71D4-6C856F2A0D52}"/>
              </a:ext>
            </a:extLst>
          </p:cNvPr>
          <p:cNvSpPr/>
          <p:nvPr/>
        </p:nvSpPr>
        <p:spPr>
          <a:xfrm>
            <a:off x="3144081" y="4941236"/>
            <a:ext cx="2856600" cy="1901478"/>
          </a:xfrm>
          <a:prstGeom prst="rect">
            <a:avLst/>
          </a:prstGeom>
          <a:solidFill>
            <a:srgbClr val="F1F7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FE1E252-B540-A28B-363F-FDC854B7C250}"/>
              </a:ext>
            </a:extLst>
          </p:cNvPr>
          <p:cNvSpPr/>
          <p:nvPr/>
        </p:nvSpPr>
        <p:spPr>
          <a:xfrm>
            <a:off x="6147349" y="4942189"/>
            <a:ext cx="2856600" cy="1901478"/>
          </a:xfrm>
          <a:prstGeom prst="rect">
            <a:avLst/>
          </a:prstGeom>
          <a:solidFill>
            <a:srgbClr val="41B3D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856D725-DF17-D6F7-265F-0624BF754817}"/>
              </a:ext>
            </a:extLst>
          </p:cNvPr>
          <p:cNvSpPr/>
          <p:nvPr/>
        </p:nvSpPr>
        <p:spPr>
          <a:xfrm>
            <a:off x="9140480" y="4954145"/>
            <a:ext cx="2856600" cy="1901478"/>
          </a:xfrm>
          <a:prstGeom prst="rect">
            <a:avLst/>
          </a:prstGeom>
          <a:solidFill>
            <a:srgbClr val="F1F7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E23271-6955-6B7D-B0B9-83F5DF130624}"/>
              </a:ext>
            </a:extLst>
          </p:cNvPr>
          <p:cNvSpPr txBox="1"/>
          <p:nvPr/>
        </p:nvSpPr>
        <p:spPr>
          <a:xfrm>
            <a:off x="264700" y="5355426"/>
            <a:ext cx="25320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Дополнительное образование детей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59E74E2-B049-8162-0F1C-429032C4A00C}"/>
              </a:ext>
            </a:extLst>
          </p:cNvPr>
          <p:cNvSpPr txBox="1"/>
          <p:nvPr/>
        </p:nvSpPr>
        <p:spPr>
          <a:xfrm>
            <a:off x="3104749" y="5177691"/>
            <a:ext cx="298767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Эффективное взаимодействие участников образовательных отношений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7F30CA3-5CB9-3074-C0DE-A4BD0096910D}"/>
              </a:ext>
            </a:extLst>
          </p:cNvPr>
          <p:cNvSpPr txBox="1"/>
          <p:nvPr/>
        </p:nvSpPr>
        <p:spPr>
          <a:xfrm>
            <a:off x="8976790" y="4925978"/>
            <a:ext cx="3156821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Развитие системы профессионального образования.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Профессиональное ориентирование, предпрофессиональная подготовка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53872EC-72F3-F93D-D6F6-A120523A2457}"/>
              </a:ext>
            </a:extLst>
          </p:cNvPr>
          <p:cNvSpPr txBox="1"/>
          <p:nvPr/>
        </p:nvSpPr>
        <p:spPr>
          <a:xfrm>
            <a:off x="6183110" y="5176936"/>
            <a:ext cx="282083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Раннее развитие детей в дошкольных образовательных организациях</a:t>
            </a:r>
          </a:p>
        </p:txBody>
      </p:sp>
    </p:spTree>
    <p:extLst>
      <p:ext uri="{BB962C8B-B14F-4D97-AF65-F5344CB8AC3E}">
        <p14:creationId xmlns:p14="http://schemas.microsoft.com/office/powerpoint/2010/main" val="3053061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12192000" cy="869950"/>
          </a:xfrm>
          <a:prstGeom prst="rect">
            <a:avLst/>
          </a:prstGeom>
          <a:solidFill>
            <a:srgbClr val="0E566C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ct val="4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 flipV="1">
            <a:off x="-1" y="765171"/>
            <a:ext cx="12144673" cy="2880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0" y="116632"/>
            <a:ext cx="12432703" cy="5071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Программы профессиональной переподготовки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039E87-9414-B802-17CF-5A169089E1B9}"/>
              </a:ext>
            </a:extLst>
          </p:cNvPr>
          <p:cNvSpPr txBox="1"/>
          <p:nvPr/>
        </p:nvSpPr>
        <p:spPr>
          <a:xfrm>
            <a:off x="263352" y="955586"/>
            <a:ext cx="5616625" cy="6494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188FB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Менеджмент в образовании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Руководство и управление образовательной организацией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Управление образовательными системами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Педагогика профессионального образования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188FB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Педагогика дополнительного образования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Воспитательная работа с детьми и молодежью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Методическая работа в образовательной организации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Логопедия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Олигофренопедагогика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Дошкольное образование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Теория и методика преподавания в начальной школе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Преподавание физики в условиях реализации ФООП и ФГОС общего образования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Преподавание химии в условиях реализации ФООП и ФГОС общего образования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Преподавание биологии в условиях реализации ФООП и ФГОС общего образования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Преподавание географии в условиях реализации ФООП и ФГОС общего образования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Преподавание математики в условиях реализации ФООП и ФГОС общего образования (с расширенным курсом «Вероятность и статистика»)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758747-24FC-BA05-1A77-DF5F34C41DCB}"/>
              </a:ext>
            </a:extLst>
          </p:cNvPr>
          <p:cNvSpPr txBox="1"/>
          <p:nvPr/>
        </p:nvSpPr>
        <p:spPr>
          <a:xfrm>
            <a:off x="6216351" y="988362"/>
            <a:ext cx="5904657" cy="5755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Преподавание информатики в условиях реализации ФООП и ФГОС общего образования (с расширенным курсом программирования)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Преподавание истории и обществознания в условиях реализации ФООП и ФГОС общего образования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Преподавание предмета «Основы безопасности и защиты России» в образовательных организациях (включая основы начальной военной подготовки)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Преподавание предмета «Черчение» в общеобразовательных организациях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Преподавание предметной области «Искусство» в условиях реализации ФООП и ФГОС общего образования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Преподавание русского языка и литературы в условиях реализации ФООП и ФГОС общего образования, в том числе как родного/ неродного/ иностранного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Преподавание технологии в условиях реализации ФООП и ФГОС общего образования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Социальная педагогика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Психология в образовании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Педагогическое образование: специалист (педагог) по профориентации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Организатор проектного обучения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Организация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тьюторского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сопровождения</a:t>
            </a:r>
          </a:p>
        </p:txBody>
      </p:sp>
    </p:spTree>
    <p:extLst>
      <p:ext uri="{BB962C8B-B14F-4D97-AF65-F5344CB8AC3E}">
        <p14:creationId xmlns:p14="http://schemas.microsoft.com/office/powerpoint/2010/main" val="2464032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27861908-3EE8-A764-49D0-B9686D3E2A84}"/>
              </a:ext>
            </a:extLst>
          </p:cNvPr>
          <p:cNvGrpSpPr/>
          <p:nvPr/>
        </p:nvGrpSpPr>
        <p:grpSpPr>
          <a:xfrm>
            <a:off x="-2080" y="774534"/>
            <a:ext cx="12211055" cy="5765677"/>
            <a:chOff x="-2080" y="774534"/>
            <a:chExt cx="12211055" cy="5765677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2"/>
            <a:srcRect t="34785" b="40173"/>
            <a:stretch/>
          </p:blipFill>
          <p:spPr>
            <a:xfrm>
              <a:off x="-2080" y="779571"/>
              <a:ext cx="9914504" cy="5760640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3"/>
            <a:srcRect r="71564" b="81727"/>
            <a:stretch/>
          </p:blipFill>
          <p:spPr>
            <a:xfrm>
              <a:off x="7248128" y="779303"/>
              <a:ext cx="2943705" cy="1052736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64352" y="774534"/>
              <a:ext cx="2944623" cy="1054699"/>
            </a:xfrm>
            <a:prstGeom prst="rect">
              <a:avLst/>
            </a:prstGeom>
          </p:spPr>
        </p:pic>
      </p:grp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FA9EEBE-8C7C-C86D-A4B0-D7B7DABF810B}"/>
              </a:ext>
            </a:extLst>
          </p:cNvPr>
          <p:cNvSpPr/>
          <p:nvPr/>
        </p:nvSpPr>
        <p:spPr>
          <a:xfrm>
            <a:off x="0" y="0"/>
            <a:ext cx="12192000" cy="869950"/>
          </a:xfrm>
          <a:prstGeom prst="rect">
            <a:avLst/>
          </a:prstGeom>
          <a:solidFill>
            <a:srgbClr val="0E566C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ct val="4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527116E-58C9-0B0A-19B9-DAA5489E30CA}"/>
              </a:ext>
            </a:extLst>
          </p:cNvPr>
          <p:cNvSpPr/>
          <p:nvPr/>
        </p:nvSpPr>
        <p:spPr>
          <a:xfrm flipV="1">
            <a:off x="-1" y="765171"/>
            <a:ext cx="12144673" cy="2880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2E669943-02F6-2B91-8088-F56593FBA223}"/>
              </a:ext>
            </a:extLst>
          </p:cNvPr>
          <p:cNvSpPr txBox="1">
            <a:spLocks/>
          </p:cNvSpPr>
          <p:nvPr/>
        </p:nvSpPr>
        <p:spPr>
          <a:xfrm>
            <a:off x="0" y="116632"/>
            <a:ext cx="12432703" cy="5071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Содержательные аспекты программ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54A433-C6E8-7EF0-6946-0D94D800AA50}"/>
              </a:ext>
            </a:extLst>
          </p:cNvPr>
          <p:cNvSpPr txBox="1"/>
          <p:nvPr/>
        </p:nvSpPr>
        <p:spPr>
          <a:xfrm>
            <a:off x="8951002" y="4048777"/>
            <a:ext cx="332863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Суть цифровой трансформации образования. Технологическое обновление и новая дидактика образования, персонализации образовательного процесса на основе использования растущего потенциала цифровых технологий. Актуальные навыки и практики преподавания в цифровую эпоху.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ФГИС «Моя школа»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6AB8FC-477A-D1A7-9983-4DDED4DAEDDA}"/>
              </a:ext>
            </a:extLst>
          </p:cNvPr>
          <p:cNvSpPr txBox="1"/>
          <p:nvPr/>
        </p:nvSpPr>
        <p:spPr>
          <a:xfrm>
            <a:off x="8960054" y="2072724"/>
            <a:ext cx="3278849" cy="1954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Образовательное законодательство РФ. Цели и ключевые задачи РФ в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сфере образования. Показатели федеральных проектов. Механизмы достижения поставленных целей. Единая система научно-методического сопровождения педагогических работников и управленческих кадров и др.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Сохранение образовательного суверенитета, единство содержания программ, обновленные ФГОС, реализация ФООП, ФПУ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828792" y="5554482"/>
            <a:ext cx="352243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Причины СВО.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Единение вокруг флага.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Примеры мужества и героизма участников СВО – героев Отечества.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Использование государственной символики в  образовательной деятельности</a:t>
            </a: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8920056E-3550-4279-2787-9AD8BFCD2BEC}"/>
              </a:ext>
            </a:extLst>
          </p:cNvPr>
          <p:cNvCxnSpPr/>
          <p:nvPr/>
        </p:nvCxnSpPr>
        <p:spPr>
          <a:xfrm>
            <a:off x="9228640" y="4002750"/>
            <a:ext cx="2628000" cy="0"/>
          </a:xfrm>
          <a:prstGeom prst="line">
            <a:avLst/>
          </a:prstGeom>
          <a:ln w="31750">
            <a:solidFill>
              <a:srgbClr val="0E566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8A73B9F1-04D5-4B6D-EF53-3102FE9B0160}"/>
              </a:ext>
            </a:extLst>
          </p:cNvPr>
          <p:cNvCxnSpPr/>
          <p:nvPr/>
        </p:nvCxnSpPr>
        <p:spPr>
          <a:xfrm>
            <a:off x="9228640" y="5508595"/>
            <a:ext cx="2628000" cy="0"/>
          </a:xfrm>
          <a:prstGeom prst="line">
            <a:avLst/>
          </a:prstGeom>
          <a:ln w="31750">
            <a:solidFill>
              <a:srgbClr val="0E566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8920056E-3550-4279-2787-9AD8BFCD2BEC}"/>
              </a:ext>
            </a:extLst>
          </p:cNvPr>
          <p:cNvCxnSpPr/>
          <p:nvPr/>
        </p:nvCxnSpPr>
        <p:spPr>
          <a:xfrm>
            <a:off x="9228640" y="3376557"/>
            <a:ext cx="2628000" cy="0"/>
          </a:xfrm>
          <a:prstGeom prst="line">
            <a:avLst/>
          </a:prstGeom>
          <a:ln w="31750">
            <a:solidFill>
              <a:srgbClr val="0E566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374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2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2975</Words>
  <Application>Microsoft Office PowerPoint</Application>
  <PresentationFormat>Широкоэкранный</PresentationFormat>
  <Paragraphs>412</Paragraphs>
  <Slides>49</Slides>
  <Notes>2</Notes>
  <HiddenSlides>10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7</vt:i4>
      </vt:variant>
      <vt:variant>
        <vt:lpstr>Заголовки слайдов</vt:lpstr>
      </vt:variant>
      <vt:variant>
        <vt:i4>49</vt:i4>
      </vt:variant>
    </vt:vector>
  </HeadingPairs>
  <TitlesOfParts>
    <vt:vector size="68" baseType="lpstr">
      <vt:lpstr>Arial</vt:lpstr>
      <vt:lpstr>Arial Black</vt:lpstr>
      <vt:lpstr>Bahnschrift</vt:lpstr>
      <vt:lpstr>Calibri</vt:lpstr>
      <vt:lpstr>Calibri Light</vt:lpstr>
      <vt:lpstr>Cambria</vt:lpstr>
      <vt:lpstr>Century Gothic</vt:lpstr>
      <vt:lpstr>Courier New</vt:lpstr>
      <vt:lpstr>Tahoma</vt:lpstr>
      <vt:lpstr>Trebuchet MS</vt:lpstr>
      <vt:lpstr>Verdana</vt:lpstr>
      <vt:lpstr>Wingdings</vt:lpstr>
      <vt:lpstr>2_Тема Office</vt:lpstr>
      <vt:lpstr>4_Тема Office</vt:lpstr>
      <vt:lpstr>5_Office Theme</vt:lpstr>
      <vt:lpstr>6_Office Theme</vt:lpstr>
      <vt:lpstr>3_Тема Office</vt:lpstr>
      <vt:lpstr>5_Тема Office</vt:lpstr>
      <vt:lpstr>6_Тема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ПРОГРАММА ДПО ПО ИСПОЛЬЗОВАНИЮ БИБЛИОТЕКИ ЦИФРОВОГО ОБРАЗОВАТЕЛЬНОГО КОНТЕНТА  В УЧЕБНОЙ ДЕЯТЕЛЬНОСТИ</vt:lpstr>
      <vt:lpstr>ПОЛЕЗНЫЕ ССЫЛКИ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Резюме: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Нехорошева Оксана Николаевна</dc:creator>
  <cp:lastModifiedBy>Evgeny Nechoroshev</cp:lastModifiedBy>
  <cp:revision>3</cp:revision>
  <dcterms:created xsi:type="dcterms:W3CDTF">2023-10-20T06:50:40Z</dcterms:created>
  <dcterms:modified xsi:type="dcterms:W3CDTF">2023-11-24T01:35:41Z</dcterms:modified>
</cp:coreProperties>
</file>