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72" r:id="rId7"/>
    <p:sldId id="273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D280"/>
    <a:srgbClr val="B0DF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9532" y="332656"/>
            <a:ext cx="8424936" cy="5112568"/>
          </a:xfrm>
          <a:prstGeom prst="rect">
            <a:avLst/>
          </a:prstGeom>
          <a:solidFill>
            <a:srgbClr val="90D280"/>
          </a:solidFill>
          <a:ln>
            <a:solidFill>
              <a:srgbClr val="90D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6468" y="5877272"/>
            <a:ext cx="7871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90D280"/>
                </a:solidFill>
                <a:latin typeface="Arial Black" pitchFamily="34" charset="0"/>
              </a:rPr>
              <a:t>МБОУ </a:t>
            </a:r>
            <a:r>
              <a:rPr lang="ru-RU" sz="3600" dirty="0" err="1" smtClean="0">
                <a:solidFill>
                  <a:srgbClr val="90D280"/>
                </a:solidFill>
                <a:latin typeface="Arial Black" pitchFamily="34" charset="0"/>
              </a:rPr>
              <a:t>Сокольниковская</a:t>
            </a:r>
            <a:r>
              <a:rPr lang="ru-RU" sz="3600" dirty="0" smtClean="0">
                <a:solidFill>
                  <a:srgbClr val="90D280"/>
                </a:solidFill>
                <a:latin typeface="Arial Black" pitchFamily="34" charset="0"/>
              </a:rPr>
              <a:t> СОШ</a:t>
            </a:r>
            <a:endParaRPr lang="ru-RU" sz="3600" dirty="0">
              <a:solidFill>
                <a:srgbClr val="90D280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aQQd_JSiZ_46eRwgnaEhWdJk4BRw5cbxx_jmcCaFp-IZlo5E3aHwEPbPlOnbR1yPmYFuBpO0YAqUMuRJSWeFnX6U-930x620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b="12329"/>
          <a:stretch>
            <a:fillRect/>
          </a:stretch>
        </p:blipFill>
        <p:spPr>
          <a:xfrm>
            <a:off x="629561" y="584684"/>
            <a:ext cx="7884878" cy="4608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860032" cy="6858000"/>
          </a:xfrm>
          <a:prstGeom prst="rect">
            <a:avLst/>
          </a:prstGeom>
          <a:solidFill>
            <a:srgbClr val="90D280"/>
          </a:solidFill>
          <a:ln>
            <a:solidFill>
              <a:srgbClr val="90D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2330878"/>
            <a:ext cx="410445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В кабинете будет создана предметная среда с корригирующим, развивающим и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оздоравливающим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компонентами, систематизировано научно-методическое сопровождение образовательного процесса.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0466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Кабинет дефектолога, логопеда</a:t>
            </a:r>
            <a:endParaRPr lang="ru-RU" sz="32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" name="Рисунок 9" descr="IMG_20250212_131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0098" y="1066428"/>
            <a:ext cx="3803794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860032" cy="6858000"/>
          </a:xfrm>
          <a:prstGeom prst="rect">
            <a:avLst/>
          </a:prstGeom>
          <a:solidFill>
            <a:srgbClr val="90D280"/>
          </a:solidFill>
          <a:ln>
            <a:solidFill>
              <a:srgbClr val="90D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77788" y="1865146"/>
            <a:ext cx="41044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kern="9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 входе в здание школы располагается небольшой холл с местами для ожидания. Предполагается также разместить здесь информационные стенды по антитеррористической и пожарной безопасности, содержащие телефоны экстренных служб, схемы эвакуаций, важные объявления для родителей.</a:t>
            </a:r>
            <a:endParaRPr kumimoji="0" lang="ru-RU" sz="2000" b="0" i="0" u="none" strike="noStrike" kern="900" cap="none" spc="-100" normalizeH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6226" y="404664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Arial Black" pitchFamily="34" charset="0"/>
              </a:rPr>
              <a:t>ХОЛЛ</a:t>
            </a:r>
            <a:endParaRPr lang="ru-RU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77533684-fotor-bg-remover-202502131623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996952"/>
            <a:ext cx="2204327" cy="1728192"/>
          </a:xfrm>
          <a:prstGeom prst="rect">
            <a:avLst/>
          </a:prstGeom>
        </p:spPr>
      </p:pic>
      <p:pic>
        <p:nvPicPr>
          <p:cNvPr id="6" name="Рисунок 5" descr="bezopasnost_v_shk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941168"/>
            <a:ext cx="2188923" cy="1656184"/>
          </a:xfrm>
          <a:prstGeom prst="rect">
            <a:avLst/>
          </a:prstGeom>
        </p:spPr>
      </p:pic>
      <p:pic>
        <p:nvPicPr>
          <p:cNvPr id="7" name="Рисунок 6" descr="01995071c589001704926f7c0eme--dlya-doma-i-interera-pufy-dlya-meditsinskih-tsentr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04664"/>
            <a:ext cx="324036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H="1" flipV="1">
            <a:off x="0" y="0"/>
            <a:ext cx="9144000" cy="6858000"/>
          </a:xfrm>
          <a:prstGeom prst="rtTriangle">
            <a:avLst/>
          </a:prstGeom>
          <a:solidFill>
            <a:srgbClr val="90D280"/>
          </a:solidFill>
          <a:ln>
            <a:solidFill>
              <a:srgbClr val="90D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12169" y="378822"/>
            <a:ext cx="3919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Гардероб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 descr="iNApULRXqYvYo39sMa23CDMExm8cf4kRgULGRW9vo2dpV24_LbklObkqs_qxjGpUHEt-JH8jWoNzFGYRNuUnub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6288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3645024"/>
          </a:xfrm>
          <a:prstGeom prst="rect">
            <a:avLst/>
          </a:prstGeom>
          <a:solidFill>
            <a:srgbClr val="90D280"/>
          </a:solidFill>
          <a:ln>
            <a:solidFill>
              <a:srgbClr val="90D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11930" y="332656"/>
            <a:ext cx="3320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Классы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7544" y="1302293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Основной принцип оформления – умеренность. Декоративные элементы не должны отвлекать внимание школьников от содержания урока. Использование умеренно ярких, пастельных тонов и отсутствие слишком мелких, резких деталей не будет перенапрягать зрение учеников.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23528" y="4077072"/>
            <a:ext cx="8521312" cy="2095068"/>
            <a:chOff x="323528" y="3062124"/>
            <a:chExt cx="8521312" cy="2095068"/>
          </a:xfrm>
        </p:grpSpPr>
        <p:pic>
          <p:nvPicPr>
            <p:cNvPr id="4" name="Рисунок 3" descr="009784100-1638449392_2021-12-02_15-49-52.jpeg"/>
            <p:cNvPicPr>
              <a:picLocks noChangeAspect="1"/>
            </p:cNvPicPr>
            <p:nvPr/>
          </p:nvPicPr>
          <p:blipFill>
            <a:blip r:embed="rId2" cstate="print"/>
            <a:srcRect b="3333"/>
            <a:stretch>
              <a:fillRect/>
            </a:stretch>
          </p:blipFill>
          <p:spPr>
            <a:xfrm>
              <a:off x="3509628" y="3068960"/>
              <a:ext cx="2160240" cy="2088232"/>
            </a:xfrm>
            <a:prstGeom prst="rect">
              <a:avLst/>
            </a:prstGeom>
          </p:spPr>
        </p:pic>
        <p:pic>
          <p:nvPicPr>
            <p:cNvPr id="5" name="Рисунок 4" descr="Play_Room_-2.jpg"/>
            <p:cNvPicPr>
              <a:picLocks noChangeAspect="1"/>
            </p:cNvPicPr>
            <p:nvPr/>
          </p:nvPicPr>
          <p:blipFill>
            <a:blip r:embed="rId3" cstate="print"/>
            <a:srcRect b="4746"/>
            <a:stretch>
              <a:fillRect/>
            </a:stretch>
          </p:blipFill>
          <p:spPr>
            <a:xfrm>
              <a:off x="323528" y="3062124"/>
              <a:ext cx="3131840" cy="2088232"/>
            </a:xfrm>
            <a:prstGeom prst="rect">
              <a:avLst/>
            </a:prstGeom>
          </p:spPr>
        </p:pic>
        <p:pic>
          <p:nvPicPr>
            <p:cNvPr id="9" name="Рисунок 8" descr="IMG-20250212-WA0008.jpg"/>
            <p:cNvPicPr>
              <a:picLocks noChangeAspect="1"/>
            </p:cNvPicPr>
            <p:nvPr/>
          </p:nvPicPr>
          <p:blipFill>
            <a:blip r:embed="rId4" cstate="print"/>
            <a:srcRect l="3905" r="11480"/>
            <a:stretch>
              <a:fillRect/>
            </a:stretch>
          </p:blipFill>
          <p:spPr>
            <a:xfrm>
              <a:off x="5724128" y="3068960"/>
              <a:ext cx="3120712" cy="20745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50212-WA0004.jpg"/>
          <p:cNvPicPr>
            <a:picLocks noChangeAspect="1"/>
          </p:cNvPicPr>
          <p:nvPr/>
        </p:nvPicPr>
        <p:blipFill>
          <a:blip r:embed="rId2" cstate="print"/>
          <a:srcRect l="2858" r="2838"/>
          <a:stretch>
            <a:fillRect/>
          </a:stretch>
        </p:blipFill>
        <p:spPr>
          <a:xfrm>
            <a:off x="332921" y="3537012"/>
            <a:ext cx="2700808" cy="1909277"/>
          </a:xfrm>
          <a:prstGeom prst="rect">
            <a:avLst/>
          </a:prstGeom>
        </p:spPr>
      </p:pic>
      <p:pic>
        <p:nvPicPr>
          <p:cNvPr id="4" name="Рисунок 3" descr="245074_Otkritie_detskoy_ploshtadki_na_territorii_Hrama_svyatogo_velikomuchennika_Panteleymona_Ekaterinburg_uchebniy_klass_klass_shkola_nachalynaya_shkola_pravoslavnaya_shkola_250x0_3185.2156.1071.0.jpg"/>
          <p:cNvPicPr>
            <a:picLocks noChangeAspect="1"/>
          </p:cNvPicPr>
          <p:nvPr/>
        </p:nvPicPr>
        <p:blipFill>
          <a:blip r:embed="rId3" cstate="print"/>
          <a:srcRect l="10432" t="3851" r="3503" b="7572"/>
          <a:stretch>
            <a:fillRect/>
          </a:stretch>
        </p:blipFill>
        <p:spPr>
          <a:xfrm>
            <a:off x="6021553" y="3555547"/>
            <a:ext cx="2789527" cy="1944216"/>
          </a:xfrm>
          <a:prstGeom prst="rect">
            <a:avLst/>
          </a:prstGeom>
        </p:spPr>
      </p:pic>
      <p:pic>
        <p:nvPicPr>
          <p:cNvPr id="5" name="Рисунок 4" descr="IMG-20250212-WA0011.jpg"/>
          <p:cNvPicPr>
            <a:picLocks noChangeAspect="1"/>
          </p:cNvPicPr>
          <p:nvPr/>
        </p:nvPicPr>
        <p:blipFill>
          <a:blip r:embed="rId4" cstate="print"/>
          <a:srcRect t="7315" b="8568"/>
          <a:stretch>
            <a:fillRect/>
          </a:stretch>
        </p:blipFill>
        <p:spPr>
          <a:xfrm>
            <a:off x="3184535" y="3573016"/>
            <a:ext cx="2686211" cy="1908212"/>
          </a:xfrm>
          <a:prstGeom prst="rect">
            <a:avLst/>
          </a:prstGeom>
        </p:spPr>
      </p:pic>
      <p:pic>
        <p:nvPicPr>
          <p:cNvPr id="2" name="Рисунок 1" descr="IMG-20250213-WA0011.jpg"/>
          <p:cNvPicPr>
            <a:picLocks noChangeAspect="1"/>
          </p:cNvPicPr>
          <p:nvPr/>
        </p:nvPicPr>
        <p:blipFill>
          <a:blip r:embed="rId5" cstate="print"/>
          <a:srcRect l="9756" r="9756"/>
          <a:stretch>
            <a:fillRect/>
          </a:stretch>
        </p:blipFill>
        <p:spPr>
          <a:xfrm>
            <a:off x="359533" y="1381887"/>
            <a:ext cx="2664296" cy="1861979"/>
          </a:xfrm>
          <a:prstGeom prst="rect">
            <a:avLst/>
          </a:prstGeom>
        </p:spPr>
      </p:pic>
      <p:pic>
        <p:nvPicPr>
          <p:cNvPr id="6" name="Рисунок 5" descr="IMG-20250212-WA0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7844" y="1381887"/>
            <a:ext cx="2664296" cy="1882383"/>
          </a:xfrm>
          <a:prstGeom prst="rect">
            <a:avLst/>
          </a:prstGeom>
        </p:spPr>
      </p:pic>
      <p:pic>
        <p:nvPicPr>
          <p:cNvPr id="7" name="Рисунок 6" descr="IMG-20250212-WA00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6156" y="1376772"/>
            <a:ext cx="2808311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3068960"/>
          </a:xfrm>
          <a:prstGeom prst="rect">
            <a:avLst/>
          </a:prstGeom>
          <a:solidFill>
            <a:srgbClr val="90D280"/>
          </a:solidFill>
          <a:ln>
            <a:solidFill>
              <a:srgbClr val="90D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82565" y="332656"/>
            <a:ext cx="47788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Библиотека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124744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spc="-110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Модель информационно-библиотечного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пространства, которая должна объединять в себе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разноуровневые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информационные ресурсы - от бумажных до виртуальных, представлена двумя зонами: зона младшего школьника «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Читай-городок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»,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медиазона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1" name="Рисунок 10" descr="carLf2c6O7G2eoDniuwUWvAYLqWZBOCExpuN8KoyFA6obfGiAtf6pBy7WxrzwTkcjuerA4VCajx8kVrZ_6M6qkc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356992"/>
            <a:ext cx="4896544" cy="3121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H="1" flipV="1">
            <a:off x="0" y="0"/>
            <a:ext cx="9144000" cy="6858000"/>
          </a:xfrm>
          <a:prstGeom prst="rtTriangle">
            <a:avLst/>
          </a:prstGeom>
          <a:solidFill>
            <a:srgbClr val="90D280"/>
          </a:solidFill>
          <a:ln>
            <a:solidFill>
              <a:srgbClr val="90D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06558" y="378822"/>
            <a:ext cx="39308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Спортзал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 descr="iNApULRXqYvYo39sMa23CDMExm8cf4kRgULGRW9vo2dpV24_LbklObkqs_qxjGpUHEt-JH8jWoNzFGYRNuUnub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6288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860032" cy="6858000"/>
          </a:xfrm>
          <a:prstGeom prst="rect">
            <a:avLst/>
          </a:prstGeom>
          <a:solidFill>
            <a:srgbClr val="90D280"/>
          </a:solidFill>
          <a:ln>
            <a:solidFill>
              <a:srgbClr val="90D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2132856"/>
            <a:ext cx="410445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spc="-100" dirty="0" smtClean="0">
                <a:solidFill>
                  <a:schemeClr val="bg1"/>
                </a:solidFill>
                <a:latin typeface="Arial Black" pitchFamily="34" charset="0"/>
              </a:rPr>
              <a:t>Младшие школьники быстро устают от уроков, для смены обстановки они выходят в коридор. Очень важно, чтобы в коридоре была создана атмосфера для отдыха. Этого можно достичь теплыми оттенками.</a:t>
            </a:r>
          </a:p>
          <a:p>
            <a:pPr algn="just"/>
            <a:r>
              <a:rPr lang="ru-RU" sz="2200" spc="-100" dirty="0" smtClean="0">
                <a:solidFill>
                  <a:schemeClr val="bg1"/>
                </a:solidFill>
                <a:latin typeface="Arial Black" pitchFamily="34" charset="0"/>
              </a:rPr>
              <a:t>Мы принимали во внимание безопасность, удобство, красоту.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0466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Коридоры, лестничные пролеты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12dfc452f2ec519eb0ff594298bc16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6589" y="260648"/>
            <a:ext cx="3116764" cy="2088232"/>
          </a:xfrm>
          <a:prstGeom prst="rect">
            <a:avLst/>
          </a:prstGeom>
        </p:spPr>
      </p:pic>
      <p:pic>
        <p:nvPicPr>
          <p:cNvPr id="8" name="Рисунок 7" descr="IMG-20250213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581128"/>
            <a:ext cx="3137830" cy="2016223"/>
          </a:xfrm>
          <a:prstGeom prst="rect">
            <a:avLst/>
          </a:prstGeom>
        </p:spPr>
      </p:pic>
      <p:pic>
        <p:nvPicPr>
          <p:cNvPr id="9" name="Рисунок 8" descr="IMG-20250213-WA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584174"/>
            <a:ext cx="3131840" cy="1761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0D280"/>
          </a:solidFill>
          <a:ln>
            <a:solidFill>
              <a:srgbClr val="90D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82565" y="332656"/>
            <a:ext cx="47788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Библиотека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1" name="Рисунок 10" descr="carLf2c6O7G2eoDniuwUWvAYLqWZBOCExpuN8KoyFA6obfGiAtf6pBy7WxrzwTkcjuerA4VCajx8kVrZ_6M6qkc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188" y="1886229"/>
            <a:ext cx="7203624" cy="4592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</TotalTime>
  <Words>184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2</cp:revision>
  <dcterms:created xsi:type="dcterms:W3CDTF">2025-02-13T12:06:23Z</dcterms:created>
  <dcterms:modified xsi:type="dcterms:W3CDTF">2025-02-14T10:48:02Z</dcterms:modified>
</cp:coreProperties>
</file>